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54"/>
  </p:notesMasterIdLst>
  <p:handoutMasterIdLst>
    <p:handoutMasterId r:id="rId55"/>
  </p:handoutMasterIdLst>
  <p:sldIdLst>
    <p:sldId id="256" r:id="rId2"/>
    <p:sldId id="262" r:id="rId3"/>
    <p:sldId id="269" r:id="rId4"/>
    <p:sldId id="264" r:id="rId5"/>
    <p:sldId id="263" r:id="rId6"/>
    <p:sldId id="270" r:id="rId7"/>
    <p:sldId id="265" r:id="rId8"/>
    <p:sldId id="266" r:id="rId9"/>
    <p:sldId id="271" r:id="rId10"/>
    <p:sldId id="273" r:id="rId11"/>
    <p:sldId id="274" r:id="rId12"/>
    <p:sldId id="322" r:id="rId13"/>
    <p:sldId id="272" r:id="rId14"/>
    <p:sldId id="278" r:id="rId15"/>
    <p:sldId id="279" r:id="rId16"/>
    <p:sldId id="325" r:id="rId17"/>
    <p:sldId id="306" r:id="rId18"/>
    <p:sldId id="324" r:id="rId19"/>
    <p:sldId id="282" r:id="rId20"/>
    <p:sldId id="283" r:id="rId21"/>
    <p:sldId id="284" r:id="rId22"/>
    <p:sldId id="285" r:id="rId23"/>
    <p:sldId id="286" r:id="rId24"/>
    <p:sldId id="287" r:id="rId25"/>
    <p:sldId id="300" r:id="rId26"/>
    <p:sldId id="288" r:id="rId27"/>
    <p:sldId id="289" r:id="rId28"/>
    <p:sldId id="295" r:id="rId29"/>
    <p:sldId id="296" r:id="rId30"/>
    <p:sldId id="290" r:id="rId31"/>
    <p:sldId id="292" r:id="rId32"/>
    <p:sldId id="293" r:id="rId33"/>
    <p:sldId id="294" r:id="rId34"/>
    <p:sldId id="301" r:id="rId35"/>
    <p:sldId id="314" r:id="rId36"/>
    <p:sldId id="319" r:id="rId37"/>
    <p:sldId id="316" r:id="rId38"/>
    <p:sldId id="320" r:id="rId39"/>
    <p:sldId id="321" r:id="rId40"/>
    <p:sldId id="297" r:id="rId41"/>
    <p:sldId id="310" r:id="rId42"/>
    <p:sldId id="313" r:id="rId43"/>
    <p:sldId id="298" r:id="rId44"/>
    <p:sldId id="311" r:id="rId45"/>
    <p:sldId id="315" r:id="rId46"/>
    <p:sldId id="302" r:id="rId47"/>
    <p:sldId id="303" r:id="rId48"/>
    <p:sldId id="312" r:id="rId49"/>
    <p:sldId id="304" r:id="rId50"/>
    <p:sldId id="305" r:id="rId51"/>
    <p:sldId id="309" r:id="rId52"/>
    <p:sldId id="326" r:id="rId5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7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93" autoAdjust="0"/>
    <p:restoredTop sz="94660"/>
  </p:normalViewPr>
  <p:slideViewPr>
    <p:cSldViewPr snapToGrid="0">
      <p:cViewPr varScale="1">
        <p:scale>
          <a:sx n="107" d="100"/>
          <a:sy n="107" d="100"/>
        </p:scale>
        <p:origin x="660" y="108"/>
      </p:cViewPr>
      <p:guideLst>
        <p:guide orient="horz" pos="2160"/>
        <p:guide pos="2880"/>
      </p:guideLst>
    </p:cSldViewPr>
  </p:slideViewPr>
  <p:notesTextViewPr>
    <p:cViewPr>
      <p:scale>
        <a:sx n="1" d="1"/>
        <a:sy n="1" d="1"/>
      </p:scale>
      <p:origin x="0" y="0"/>
    </p:cViewPr>
  </p:notesTextViewPr>
  <p:notesViewPr>
    <p:cSldViewPr snapToGrid="0">
      <p:cViewPr varScale="1">
        <p:scale>
          <a:sx n="58" d="100"/>
          <a:sy n="58" d="100"/>
        </p:scale>
        <p:origin x="185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pt-BR"/>
        </a:p>
      </c:txPr>
    </c:title>
    <c:autoTitleDeleted val="0"/>
    <c:plotArea>
      <c:layout/>
      <c:doughnutChart>
        <c:varyColors val="1"/>
        <c:ser>
          <c:idx val="0"/>
          <c:order val="0"/>
          <c:tx>
            <c:strRef>
              <c:f>Sheet1!$B$1</c:f>
              <c:strCache>
                <c:ptCount val="1"/>
                <c:pt idx="0">
                  <c:v>Gênero</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rgbClr val="003366"/>
                    </a:solidFill>
                    <a:latin typeface="+mn-lt"/>
                    <a:ea typeface="+mn-ea"/>
                    <a:cs typeface="+mn-cs"/>
                  </a:defRPr>
                </a:pPr>
                <a:endParaRPr lang="pt-B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Mulheres</c:v>
                </c:pt>
                <c:pt idx="1">
                  <c:v>Homens</c:v>
                </c:pt>
              </c:strCache>
            </c:strRef>
          </c:cat>
          <c:val>
            <c:numRef>
              <c:f>Sheet1!$B$2:$B$3</c:f>
              <c:numCache>
                <c:formatCode>0%</c:formatCode>
                <c:ptCount val="2"/>
                <c:pt idx="0">
                  <c:v>0.41</c:v>
                </c:pt>
                <c:pt idx="1">
                  <c:v>0.59000000000000008</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pt-BR"/>
        </a:p>
      </c:txPr>
    </c:title>
    <c:autoTitleDeleted val="0"/>
    <c:plotArea>
      <c:layout/>
      <c:doughnutChart>
        <c:varyColors val="1"/>
        <c:ser>
          <c:idx val="0"/>
          <c:order val="0"/>
          <c:tx>
            <c:strRef>
              <c:f>Sheet1!$B$1</c:f>
              <c:strCache>
                <c:ptCount val="1"/>
                <c:pt idx="0">
                  <c:v>Gênero</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rgbClr val="003366"/>
                    </a:solidFill>
                    <a:latin typeface="+mn-lt"/>
                    <a:ea typeface="+mn-ea"/>
                    <a:cs typeface="+mn-cs"/>
                  </a:defRPr>
                </a:pPr>
                <a:endParaRPr lang="pt-B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Mulheres</c:v>
                </c:pt>
                <c:pt idx="1">
                  <c:v>Homens</c:v>
                </c:pt>
              </c:strCache>
            </c:strRef>
          </c:cat>
          <c:val>
            <c:numRef>
              <c:f>Sheet1!$B$2:$B$3</c:f>
              <c:numCache>
                <c:formatCode>0.0%</c:formatCode>
                <c:ptCount val="2"/>
                <c:pt idx="0">
                  <c:v>0.52600000000000002</c:v>
                </c:pt>
                <c:pt idx="1">
                  <c:v>0.47399999999999998</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351049868766404E-2"/>
          <c:y val="4.9598775069504275E-2"/>
          <c:w val="0.89731561679790028"/>
          <c:h val="0.52226845390145626"/>
        </c:manualLayout>
      </c:layout>
      <c:barChart>
        <c:barDir val="col"/>
        <c:grouping val="clustered"/>
        <c:varyColors val="0"/>
        <c:ser>
          <c:idx val="0"/>
          <c:order val="0"/>
          <c:tx>
            <c:strRef>
              <c:f>Sheet1!$B$1</c:f>
              <c:strCache>
                <c:ptCount val="1"/>
                <c:pt idx="0">
                  <c:v>Series 1</c:v>
                </c:pt>
              </c:strCache>
            </c:strRef>
          </c:tx>
          <c:spPr>
            <a:solidFill>
              <a:srgbClr val="2D719A"/>
            </a:solidFill>
            <a:ln>
              <a:noFill/>
            </a:ln>
            <a:effectLst/>
          </c:spPr>
          <c:invertIfNegative val="0"/>
          <c:cat>
            <c:strRef>
              <c:f>Sheet1!$A$2:$A$8</c:f>
              <c:strCache>
                <c:ptCount val="7"/>
                <c:pt idx="0">
                  <c:v>Programadoras</c:v>
                </c:pt>
                <c:pt idx="1">
                  <c:v>Áudio</c:v>
                </c:pt>
                <c:pt idx="2">
                  <c:v>Artistas</c:v>
                </c:pt>
                <c:pt idx="3">
                  <c:v>Testadoras</c:v>
                </c:pt>
                <c:pt idx="4">
                  <c:v>Game Designers</c:v>
                </c:pt>
                <c:pt idx="5">
                  <c:v>Gerência e Negócios</c:v>
                </c:pt>
                <c:pt idx="6">
                  <c:v>Produtoras</c:v>
                </c:pt>
              </c:strCache>
            </c:strRef>
          </c:cat>
          <c:val>
            <c:numRef>
              <c:f>Sheet1!$B$2:$B$8</c:f>
              <c:numCache>
                <c:formatCode>0%</c:formatCode>
                <c:ptCount val="7"/>
                <c:pt idx="0">
                  <c:v>0.05</c:v>
                </c:pt>
                <c:pt idx="1">
                  <c:v>0.09</c:v>
                </c:pt>
                <c:pt idx="2">
                  <c:v>0.09</c:v>
                </c:pt>
                <c:pt idx="3">
                  <c:v>0.12</c:v>
                </c:pt>
                <c:pt idx="4">
                  <c:v>0.13</c:v>
                </c:pt>
                <c:pt idx="5">
                  <c:v>0.21</c:v>
                </c:pt>
                <c:pt idx="6">
                  <c:v>0.22</c:v>
                </c:pt>
              </c:numCache>
            </c:numRef>
          </c:val>
        </c:ser>
        <c:dLbls>
          <c:showLegendKey val="0"/>
          <c:showVal val="0"/>
          <c:showCatName val="0"/>
          <c:showSerName val="0"/>
          <c:showPercent val="0"/>
          <c:showBubbleSize val="0"/>
        </c:dLbls>
        <c:gapWidth val="27"/>
        <c:overlap val="-27"/>
        <c:axId val="-1935874848"/>
        <c:axId val="-1935873760"/>
      </c:barChart>
      <c:catAx>
        <c:axId val="-1935874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14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935873760"/>
        <c:crosses val="autoZero"/>
        <c:auto val="1"/>
        <c:lblAlgn val="ctr"/>
        <c:lblOffset val="100"/>
        <c:noMultiLvlLbl val="0"/>
      </c:catAx>
      <c:valAx>
        <c:axId val="-1935873760"/>
        <c:scaling>
          <c:orientation val="minMax"/>
          <c:max val="0.22000000000000003"/>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solidFill>
              <a:schemeClr val="accent1"/>
            </a:solidFill>
          </a:ln>
          <a:effectLst/>
        </c:spPr>
        <c:txPr>
          <a:bodyPr rot="-60000000" spcFirstLastPara="1" vertOverflow="ellipsis" vert="horz" wrap="square" anchor="t" anchorCtr="0"/>
          <a:lstStyle/>
          <a:p>
            <a:pPr>
              <a:defRPr sz="1197" b="0" i="0" u="none" strike="noStrike" kern="1200" baseline="0">
                <a:solidFill>
                  <a:schemeClr val="tx1">
                    <a:lumMod val="65000"/>
                    <a:lumOff val="35000"/>
                  </a:schemeClr>
                </a:solidFill>
                <a:latin typeface="+mn-lt"/>
                <a:ea typeface="+mn-ea"/>
                <a:cs typeface="+mn-cs"/>
              </a:defRPr>
            </a:pPr>
            <a:endParaRPr lang="pt-BR"/>
          </a:p>
        </c:txPr>
        <c:crossAx val="-1935874848"/>
        <c:crosses val="autoZero"/>
        <c:crossBetween val="between"/>
        <c:majorUnit val="2.0000000000000004E-2"/>
        <c:minorUnit val="5.000000000000001E-3"/>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FF2B60-1309-4908-8720-FD3C862BAAF8}"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pt-BR"/>
        </a:p>
      </dgm:t>
    </dgm:pt>
    <dgm:pt modelId="{8EFC92BB-C782-4706-B4D2-EF1DD54A8C9D}">
      <dgm:prSet phldrT="[Text]"/>
      <dgm:spPr/>
      <dgm:t>
        <a:bodyPr/>
        <a:lstStyle/>
        <a:p>
          <a:r>
            <a:rPr lang="pt-BR" dirty="0" smtClean="0"/>
            <a:t>Jogos para Homens</a:t>
          </a:r>
          <a:endParaRPr lang="pt-BR" dirty="0"/>
        </a:p>
      </dgm:t>
    </dgm:pt>
    <dgm:pt modelId="{0030B736-4E0B-4E98-A7A2-E3C50610C4E4}" type="parTrans" cxnId="{97A40A71-38C0-4DAC-84BD-7A9D214368FA}">
      <dgm:prSet/>
      <dgm:spPr/>
      <dgm:t>
        <a:bodyPr/>
        <a:lstStyle/>
        <a:p>
          <a:endParaRPr lang="pt-BR"/>
        </a:p>
      </dgm:t>
    </dgm:pt>
    <dgm:pt modelId="{F09BDE26-A34F-47A1-B151-1F7FA8CB1646}" type="sibTrans" cxnId="{97A40A71-38C0-4DAC-84BD-7A9D214368FA}">
      <dgm:prSet/>
      <dgm:spPr/>
      <dgm:t>
        <a:bodyPr/>
        <a:lstStyle/>
        <a:p>
          <a:endParaRPr lang="pt-BR"/>
        </a:p>
      </dgm:t>
    </dgm:pt>
    <dgm:pt modelId="{DA36A4E3-A519-4FA2-B565-2D437E17A787}">
      <dgm:prSet phldrT="[Text]"/>
      <dgm:spPr/>
      <dgm:t>
        <a:bodyPr/>
        <a:lstStyle/>
        <a:p>
          <a:r>
            <a:rPr lang="pt-BR" dirty="0" smtClean="0"/>
            <a:t>Homens Jogam</a:t>
          </a:r>
          <a:endParaRPr lang="pt-BR" dirty="0"/>
        </a:p>
      </dgm:t>
    </dgm:pt>
    <dgm:pt modelId="{D211F17F-59C0-464F-BC14-74986D30757E}" type="parTrans" cxnId="{59EB830F-7B17-4814-AE40-CD936117F5D2}">
      <dgm:prSet/>
      <dgm:spPr/>
      <dgm:t>
        <a:bodyPr/>
        <a:lstStyle/>
        <a:p>
          <a:endParaRPr lang="pt-BR"/>
        </a:p>
      </dgm:t>
    </dgm:pt>
    <dgm:pt modelId="{281DD7C6-0F33-4B96-94CC-E737392575E8}" type="sibTrans" cxnId="{59EB830F-7B17-4814-AE40-CD936117F5D2}">
      <dgm:prSet/>
      <dgm:spPr/>
      <dgm:t>
        <a:bodyPr/>
        <a:lstStyle/>
        <a:p>
          <a:endParaRPr lang="pt-BR"/>
        </a:p>
      </dgm:t>
    </dgm:pt>
    <dgm:pt modelId="{D28E0E7C-464F-4585-99FC-7A048B3DFF18}">
      <dgm:prSet phldrT="[Text]"/>
      <dgm:spPr/>
      <dgm:t>
        <a:bodyPr/>
        <a:lstStyle/>
        <a:p>
          <a:r>
            <a:rPr lang="pt-BR" dirty="0" smtClean="0"/>
            <a:t>Homens Querem Fazer Jogos</a:t>
          </a:r>
          <a:endParaRPr lang="pt-BR" dirty="0"/>
        </a:p>
      </dgm:t>
    </dgm:pt>
    <dgm:pt modelId="{4D4F9968-02C3-4B49-843E-BA447953BDCE}" type="parTrans" cxnId="{A68F2276-614C-43FE-9424-1F96BA28C0A9}">
      <dgm:prSet/>
      <dgm:spPr/>
      <dgm:t>
        <a:bodyPr/>
        <a:lstStyle/>
        <a:p>
          <a:endParaRPr lang="pt-BR"/>
        </a:p>
      </dgm:t>
    </dgm:pt>
    <dgm:pt modelId="{4B76C5CE-8BE0-42AE-8505-AA5980E7478B}" type="sibTrans" cxnId="{A68F2276-614C-43FE-9424-1F96BA28C0A9}">
      <dgm:prSet/>
      <dgm:spPr/>
      <dgm:t>
        <a:bodyPr/>
        <a:lstStyle/>
        <a:p>
          <a:endParaRPr lang="pt-BR"/>
        </a:p>
      </dgm:t>
    </dgm:pt>
    <dgm:pt modelId="{22079721-77C6-444C-B14F-AE40AE1F6D59}">
      <dgm:prSet phldrT="[Text]"/>
      <dgm:spPr/>
      <dgm:t>
        <a:bodyPr/>
        <a:lstStyle/>
        <a:p>
          <a:r>
            <a:rPr lang="pt-BR" dirty="0" smtClean="0"/>
            <a:t>Homens Gostam de Jogos</a:t>
          </a:r>
          <a:endParaRPr lang="pt-BR" dirty="0"/>
        </a:p>
      </dgm:t>
    </dgm:pt>
    <dgm:pt modelId="{A7FE7A3D-0FBF-448B-A33E-9D73DE4623AD}" type="parTrans" cxnId="{18EB48F9-6F6C-4FD7-9CD2-854C4B2C673B}">
      <dgm:prSet/>
      <dgm:spPr/>
      <dgm:t>
        <a:bodyPr/>
        <a:lstStyle/>
        <a:p>
          <a:endParaRPr lang="pt-BR"/>
        </a:p>
      </dgm:t>
    </dgm:pt>
    <dgm:pt modelId="{E36DE3B7-86DF-4413-AD77-6327504EB8ED}" type="sibTrans" cxnId="{18EB48F9-6F6C-4FD7-9CD2-854C4B2C673B}">
      <dgm:prSet/>
      <dgm:spPr/>
      <dgm:t>
        <a:bodyPr/>
        <a:lstStyle/>
        <a:p>
          <a:endParaRPr lang="pt-BR"/>
        </a:p>
      </dgm:t>
    </dgm:pt>
    <dgm:pt modelId="{E8879C9D-850E-4DFF-89E1-B94CEA5C4112}" type="pres">
      <dgm:prSet presAssocID="{D2FF2B60-1309-4908-8720-FD3C862BAAF8}" presName="cycle" presStyleCnt="0">
        <dgm:presLayoutVars>
          <dgm:dir/>
          <dgm:resizeHandles val="exact"/>
        </dgm:presLayoutVars>
      </dgm:prSet>
      <dgm:spPr/>
      <dgm:t>
        <a:bodyPr/>
        <a:lstStyle/>
        <a:p>
          <a:endParaRPr lang="pt-BR"/>
        </a:p>
      </dgm:t>
    </dgm:pt>
    <dgm:pt modelId="{F83C89C4-4DEF-4908-9A72-25E3D4899D03}" type="pres">
      <dgm:prSet presAssocID="{8EFC92BB-C782-4706-B4D2-EF1DD54A8C9D}" presName="node" presStyleLbl="node1" presStyleIdx="0" presStyleCnt="4">
        <dgm:presLayoutVars>
          <dgm:bulletEnabled val="1"/>
        </dgm:presLayoutVars>
      </dgm:prSet>
      <dgm:spPr/>
      <dgm:t>
        <a:bodyPr/>
        <a:lstStyle/>
        <a:p>
          <a:endParaRPr lang="pt-BR"/>
        </a:p>
      </dgm:t>
    </dgm:pt>
    <dgm:pt modelId="{F85EBC65-CE21-4D10-84A1-6CF0F131B9B8}" type="pres">
      <dgm:prSet presAssocID="{F09BDE26-A34F-47A1-B151-1F7FA8CB1646}" presName="sibTrans" presStyleLbl="sibTrans2D1" presStyleIdx="0" presStyleCnt="4"/>
      <dgm:spPr/>
      <dgm:t>
        <a:bodyPr/>
        <a:lstStyle/>
        <a:p>
          <a:endParaRPr lang="pt-BR"/>
        </a:p>
      </dgm:t>
    </dgm:pt>
    <dgm:pt modelId="{6095661F-9B91-4696-B787-794DDD71D019}" type="pres">
      <dgm:prSet presAssocID="{F09BDE26-A34F-47A1-B151-1F7FA8CB1646}" presName="connectorText" presStyleLbl="sibTrans2D1" presStyleIdx="0" presStyleCnt="4"/>
      <dgm:spPr/>
      <dgm:t>
        <a:bodyPr/>
        <a:lstStyle/>
        <a:p>
          <a:endParaRPr lang="pt-BR"/>
        </a:p>
      </dgm:t>
    </dgm:pt>
    <dgm:pt modelId="{CB0FB18E-AB6B-444F-BB60-8314D409F8D9}" type="pres">
      <dgm:prSet presAssocID="{DA36A4E3-A519-4FA2-B565-2D437E17A787}" presName="node" presStyleLbl="node1" presStyleIdx="1" presStyleCnt="4">
        <dgm:presLayoutVars>
          <dgm:bulletEnabled val="1"/>
        </dgm:presLayoutVars>
      </dgm:prSet>
      <dgm:spPr/>
      <dgm:t>
        <a:bodyPr/>
        <a:lstStyle/>
        <a:p>
          <a:endParaRPr lang="pt-BR"/>
        </a:p>
      </dgm:t>
    </dgm:pt>
    <dgm:pt modelId="{15A89254-9EA5-4B85-B804-B252912BCFB1}" type="pres">
      <dgm:prSet presAssocID="{281DD7C6-0F33-4B96-94CC-E737392575E8}" presName="sibTrans" presStyleLbl="sibTrans2D1" presStyleIdx="1" presStyleCnt="4"/>
      <dgm:spPr/>
      <dgm:t>
        <a:bodyPr/>
        <a:lstStyle/>
        <a:p>
          <a:endParaRPr lang="pt-BR"/>
        </a:p>
      </dgm:t>
    </dgm:pt>
    <dgm:pt modelId="{CBF9011B-AB7C-4053-93E8-868A73A5483D}" type="pres">
      <dgm:prSet presAssocID="{281DD7C6-0F33-4B96-94CC-E737392575E8}" presName="connectorText" presStyleLbl="sibTrans2D1" presStyleIdx="1" presStyleCnt="4"/>
      <dgm:spPr/>
      <dgm:t>
        <a:bodyPr/>
        <a:lstStyle/>
        <a:p>
          <a:endParaRPr lang="pt-BR"/>
        </a:p>
      </dgm:t>
    </dgm:pt>
    <dgm:pt modelId="{F082141A-DC7F-421B-A3BB-1BC2CAA2B739}" type="pres">
      <dgm:prSet presAssocID="{22079721-77C6-444C-B14F-AE40AE1F6D59}" presName="node" presStyleLbl="node1" presStyleIdx="2" presStyleCnt="4">
        <dgm:presLayoutVars>
          <dgm:bulletEnabled val="1"/>
        </dgm:presLayoutVars>
      </dgm:prSet>
      <dgm:spPr/>
      <dgm:t>
        <a:bodyPr/>
        <a:lstStyle/>
        <a:p>
          <a:endParaRPr lang="pt-BR"/>
        </a:p>
      </dgm:t>
    </dgm:pt>
    <dgm:pt modelId="{7E9D6F04-C394-4CD7-8139-790B27A1ECB0}" type="pres">
      <dgm:prSet presAssocID="{E36DE3B7-86DF-4413-AD77-6327504EB8ED}" presName="sibTrans" presStyleLbl="sibTrans2D1" presStyleIdx="2" presStyleCnt="4"/>
      <dgm:spPr/>
      <dgm:t>
        <a:bodyPr/>
        <a:lstStyle/>
        <a:p>
          <a:endParaRPr lang="pt-BR"/>
        </a:p>
      </dgm:t>
    </dgm:pt>
    <dgm:pt modelId="{89845695-A815-4670-9CE7-00BE1D6F3119}" type="pres">
      <dgm:prSet presAssocID="{E36DE3B7-86DF-4413-AD77-6327504EB8ED}" presName="connectorText" presStyleLbl="sibTrans2D1" presStyleIdx="2" presStyleCnt="4"/>
      <dgm:spPr/>
      <dgm:t>
        <a:bodyPr/>
        <a:lstStyle/>
        <a:p>
          <a:endParaRPr lang="pt-BR"/>
        </a:p>
      </dgm:t>
    </dgm:pt>
    <dgm:pt modelId="{E103ECBB-2E73-490A-B445-14BBFCF00254}" type="pres">
      <dgm:prSet presAssocID="{D28E0E7C-464F-4585-99FC-7A048B3DFF18}" presName="node" presStyleLbl="node1" presStyleIdx="3" presStyleCnt="4">
        <dgm:presLayoutVars>
          <dgm:bulletEnabled val="1"/>
        </dgm:presLayoutVars>
      </dgm:prSet>
      <dgm:spPr/>
      <dgm:t>
        <a:bodyPr/>
        <a:lstStyle/>
        <a:p>
          <a:endParaRPr lang="pt-BR"/>
        </a:p>
      </dgm:t>
    </dgm:pt>
    <dgm:pt modelId="{305C04AA-92FF-4DB1-B909-956D17775F10}" type="pres">
      <dgm:prSet presAssocID="{4B76C5CE-8BE0-42AE-8505-AA5980E7478B}" presName="sibTrans" presStyleLbl="sibTrans2D1" presStyleIdx="3" presStyleCnt="4"/>
      <dgm:spPr/>
      <dgm:t>
        <a:bodyPr/>
        <a:lstStyle/>
        <a:p>
          <a:endParaRPr lang="pt-BR"/>
        </a:p>
      </dgm:t>
    </dgm:pt>
    <dgm:pt modelId="{147B1DC1-9BE3-45F3-8F31-524F84F702C8}" type="pres">
      <dgm:prSet presAssocID="{4B76C5CE-8BE0-42AE-8505-AA5980E7478B}" presName="connectorText" presStyleLbl="sibTrans2D1" presStyleIdx="3" presStyleCnt="4"/>
      <dgm:spPr/>
      <dgm:t>
        <a:bodyPr/>
        <a:lstStyle/>
        <a:p>
          <a:endParaRPr lang="pt-BR"/>
        </a:p>
      </dgm:t>
    </dgm:pt>
  </dgm:ptLst>
  <dgm:cxnLst>
    <dgm:cxn modelId="{6A72C4E1-31B8-46F8-94C9-341BE86EC78B}" type="presOf" srcId="{281DD7C6-0F33-4B96-94CC-E737392575E8}" destId="{15A89254-9EA5-4B85-B804-B252912BCFB1}" srcOrd="0" destOrd="0" presId="urn:microsoft.com/office/officeart/2005/8/layout/cycle2"/>
    <dgm:cxn modelId="{94519D93-9515-4922-A30A-2018E5862305}" type="presOf" srcId="{4B76C5CE-8BE0-42AE-8505-AA5980E7478B}" destId="{147B1DC1-9BE3-45F3-8F31-524F84F702C8}" srcOrd="1" destOrd="0" presId="urn:microsoft.com/office/officeart/2005/8/layout/cycle2"/>
    <dgm:cxn modelId="{69EB7894-1CC3-4B70-BEB9-BA50E612B38C}" type="presOf" srcId="{4B76C5CE-8BE0-42AE-8505-AA5980E7478B}" destId="{305C04AA-92FF-4DB1-B909-956D17775F10}" srcOrd="0" destOrd="0" presId="urn:microsoft.com/office/officeart/2005/8/layout/cycle2"/>
    <dgm:cxn modelId="{97A40A71-38C0-4DAC-84BD-7A9D214368FA}" srcId="{D2FF2B60-1309-4908-8720-FD3C862BAAF8}" destId="{8EFC92BB-C782-4706-B4D2-EF1DD54A8C9D}" srcOrd="0" destOrd="0" parTransId="{0030B736-4E0B-4E98-A7A2-E3C50610C4E4}" sibTransId="{F09BDE26-A34F-47A1-B151-1F7FA8CB1646}"/>
    <dgm:cxn modelId="{7DDC3C7D-4FE1-4FEE-A26A-EEEF3D843519}" type="presOf" srcId="{E36DE3B7-86DF-4413-AD77-6327504EB8ED}" destId="{7E9D6F04-C394-4CD7-8139-790B27A1ECB0}" srcOrd="0" destOrd="0" presId="urn:microsoft.com/office/officeart/2005/8/layout/cycle2"/>
    <dgm:cxn modelId="{D1A67086-2E76-4464-87BB-FEAD6483B969}" type="presOf" srcId="{F09BDE26-A34F-47A1-B151-1F7FA8CB1646}" destId="{6095661F-9B91-4696-B787-794DDD71D019}" srcOrd="1" destOrd="0" presId="urn:microsoft.com/office/officeart/2005/8/layout/cycle2"/>
    <dgm:cxn modelId="{854C23A2-F8A2-4769-9CB0-4D20830A38CD}" type="presOf" srcId="{281DD7C6-0F33-4B96-94CC-E737392575E8}" destId="{CBF9011B-AB7C-4053-93E8-868A73A5483D}" srcOrd="1" destOrd="0" presId="urn:microsoft.com/office/officeart/2005/8/layout/cycle2"/>
    <dgm:cxn modelId="{3B47B001-D339-4624-AAA7-B6CBE3A5C545}" type="presOf" srcId="{DA36A4E3-A519-4FA2-B565-2D437E17A787}" destId="{CB0FB18E-AB6B-444F-BB60-8314D409F8D9}" srcOrd="0" destOrd="0" presId="urn:microsoft.com/office/officeart/2005/8/layout/cycle2"/>
    <dgm:cxn modelId="{1414E8DE-2AE0-41C4-96AB-A87C595116E7}" type="presOf" srcId="{8EFC92BB-C782-4706-B4D2-EF1DD54A8C9D}" destId="{F83C89C4-4DEF-4908-9A72-25E3D4899D03}" srcOrd="0" destOrd="0" presId="urn:microsoft.com/office/officeart/2005/8/layout/cycle2"/>
    <dgm:cxn modelId="{6B873031-1DEA-4881-8420-99723AD2FCE4}" type="presOf" srcId="{D2FF2B60-1309-4908-8720-FD3C862BAAF8}" destId="{E8879C9D-850E-4DFF-89E1-B94CEA5C4112}" srcOrd="0" destOrd="0" presId="urn:microsoft.com/office/officeart/2005/8/layout/cycle2"/>
    <dgm:cxn modelId="{59EB830F-7B17-4814-AE40-CD936117F5D2}" srcId="{D2FF2B60-1309-4908-8720-FD3C862BAAF8}" destId="{DA36A4E3-A519-4FA2-B565-2D437E17A787}" srcOrd="1" destOrd="0" parTransId="{D211F17F-59C0-464F-BC14-74986D30757E}" sibTransId="{281DD7C6-0F33-4B96-94CC-E737392575E8}"/>
    <dgm:cxn modelId="{A68F2276-614C-43FE-9424-1F96BA28C0A9}" srcId="{D2FF2B60-1309-4908-8720-FD3C862BAAF8}" destId="{D28E0E7C-464F-4585-99FC-7A048B3DFF18}" srcOrd="3" destOrd="0" parTransId="{4D4F9968-02C3-4B49-843E-BA447953BDCE}" sibTransId="{4B76C5CE-8BE0-42AE-8505-AA5980E7478B}"/>
    <dgm:cxn modelId="{18D469B7-F429-4F81-849D-A7F80820BA3F}" type="presOf" srcId="{F09BDE26-A34F-47A1-B151-1F7FA8CB1646}" destId="{F85EBC65-CE21-4D10-84A1-6CF0F131B9B8}" srcOrd="0" destOrd="0" presId="urn:microsoft.com/office/officeart/2005/8/layout/cycle2"/>
    <dgm:cxn modelId="{D8439110-3785-4647-838D-C70E3731AA3B}" type="presOf" srcId="{22079721-77C6-444C-B14F-AE40AE1F6D59}" destId="{F082141A-DC7F-421B-A3BB-1BC2CAA2B739}" srcOrd="0" destOrd="0" presId="urn:microsoft.com/office/officeart/2005/8/layout/cycle2"/>
    <dgm:cxn modelId="{86EA3F22-6955-46FF-9E97-708FBC3B7103}" type="presOf" srcId="{E36DE3B7-86DF-4413-AD77-6327504EB8ED}" destId="{89845695-A815-4670-9CE7-00BE1D6F3119}" srcOrd="1" destOrd="0" presId="urn:microsoft.com/office/officeart/2005/8/layout/cycle2"/>
    <dgm:cxn modelId="{73FDCDDC-4821-48C5-974E-6CC4F7740B34}" type="presOf" srcId="{D28E0E7C-464F-4585-99FC-7A048B3DFF18}" destId="{E103ECBB-2E73-490A-B445-14BBFCF00254}" srcOrd="0" destOrd="0" presId="urn:microsoft.com/office/officeart/2005/8/layout/cycle2"/>
    <dgm:cxn modelId="{18EB48F9-6F6C-4FD7-9CD2-854C4B2C673B}" srcId="{D2FF2B60-1309-4908-8720-FD3C862BAAF8}" destId="{22079721-77C6-444C-B14F-AE40AE1F6D59}" srcOrd="2" destOrd="0" parTransId="{A7FE7A3D-0FBF-448B-A33E-9D73DE4623AD}" sibTransId="{E36DE3B7-86DF-4413-AD77-6327504EB8ED}"/>
    <dgm:cxn modelId="{DF911046-8D33-4B7E-BD03-E6EA19CE14FF}" type="presParOf" srcId="{E8879C9D-850E-4DFF-89E1-B94CEA5C4112}" destId="{F83C89C4-4DEF-4908-9A72-25E3D4899D03}" srcOrd="0" destOrd="0" presId="urn:microsoft.com/office/officeart/2005/8/layout/cycle2"/>
    <dgm:cxn modelId="{A7703E1D-7A48-4E05-AC7B-5D6DEA4C6B87}" type="presParOf" srcId="{E8879C9D-850E-4DFF-89E1-B94CEA5C4112}" destId="{F85EBC65-CE21-4D10-84A1-6CF0F131B9B8}" srcOrd="1" destOrd="0" presId="urn:microsoft.com/office/officeart/2005/8/layout/cycle2"/>
    <dgm:cxn modelId="{58DFA49B-5D33-41DF-8463-B2DED2EAADEC}" type="presParOf" srcId="{F85EBC65-CE21-4D10-84A1-6CF0F131B9B8}" destId="{6095661F-9B91-4696-B787-794DDD71D019}" srcOrd="0" destOrd="0" presId="urn:microsoft.com/office/officeart/2005/8/layout/cycle2"/>
    <dgm:cxn modelId="{0DA780AC-7568-4912-BF63-B641D7D5E2C5}" type="presParOf" srcId="{E8879C9D-850E-4DFF-89E1-B94CEA5C4112}" destId="{CB0FB18E-AB6B-444F-BB60-8314D409F8D9}" srcOrd="2" destOrd="0" presId="urn:microsoft.com/office/officeart/2005/8/layout/cycle2"/>
    <dgm:cxn modelId="{743722DE-950D-466D-9C92-C42BB54BBEBF}" type="presParOf" srcId="{E8879C9D-850E-4DFF-89E1-B94CEA5C4112}" destId="{15A89254-9EA5-4B85-B804-B252912BCFB1}" srcOrd="3" destOrd="0" presId="urn:microsoft.com/office/officeart/2005/8/layout/cycle2"/>
    <dgm:cxn modelId="{CC40C297-E9D7-48EF-A0C6-7E2D5C931A73}" type="presParOf" srcId="{15A89254-9EA5-4B85-B804-B252912BCFB1}" destId="{CBF9011B-AB7C-4053-93E8-868A73A5483D}" srcOrd="0" destOrd="0" presId="urn:microsoft.com/office/officeart/2005/8/layout/cycle2"/>
    <dgm:cxn modelId="{390F6491-A6BD-4B0A-BCD3-6378FB45D002}" type="presParOf" srcId="{E8879C9D-850E-4DFF-89E1-B94CEA5C4112}" destId="{F082141A-DC7F-421B-A3BB-1BC2CAA2B739}" srcOrd="4" destOrd="0" presId="urn:microsoft.com/office/officeart/2005/8/layout/cycle2"/>
    <dgm:cxn modelId="{202D19C7-0E77-4CB3-9FA1-E6D954FB8A47}" type="presParOf" srcId="{E8879C9D-850E-4DFF-89E1-B94CEA5C4112}" destId="{7E9D6F04-C394-4CD7-8139-790B27A1ECB0}" srcOrd="5" destOrd="0" presId="urn:microsoft.com/office/officeart/2005/8/layout/cycle2"/>
    <dgm:cxn modelId="{8A9BDFD7-01A6-40DC-A531-3DC3C4BE387F}" type="presParOf" srcId="{7E9D6F04-C394-4CD7-8139-790B27A1ECB0}" destId="{89845695-A815-4670-9CE7-00BE1D6F3119}" srcOrd="0" destOrd="0" presId="urn:microsoft.com/office/officeart/2005/8/layout/cycle2"/>
    <dgm:cxn modelId="{6DDA097F-1D62-44D4-B150-44892C3E1507}" type="presParOf" srcId="{E8879C9D-850E-4DFF-89E1-B94CEA5C4112}" destId="{E103ECBB-2E73-490A-B445-14BBFCF00254}" srcOrd="6" destOrd="0" presId="urn:microsoft.com/office/officeart/2005/8/layout/cycle2"/>
    <dgm:cxn modelId="{7714D6B5-3169-497A-9CE3-5E5F3969ED4D}" type="presParOf" srcId="{E8879C9D-850E-4DFF-89E1-B94CEA5C4112}" destId="{305C04AA-92FF-4DB1-B909-956D17775F10}" srcOrd="7" destOrd="0" presId="urn:microsoft.com/office/officeart/2005/8/layout/cycle2"/>
    <dgm:cxn modelId="{8D8070F0-EFFE-42E9-8F52-9EF181FC503D}" type="presParOf" srcId="{305C04AA-92FF-4DB1-B909-956D17775F10}" destId="{147B1DC1-9BE3-45F3-8F31-524F84F702C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6275A6-367D-42F6-BB66-B62D8DB40ECF}" type="datetimeFigureOut">
              <a:rPr lang="pt-BR" smtClean="0"/>
              <a:t>24/07/2016</a:t>
            </a:fld>
            <a:endParaRPr lang="pt-B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631706-27F5-4312-8871-0160BBB55F7F}" type="slidenum">
              <a:rPr lang="pt-BR" smtClean="0"/>
              <a:t>‹#›</a:t>
            </a:fld>
            <a:endParaRPr lang="pt-BR"/>
          </a:p>
        </p:txBody>
      </p:sp>
    </p:spTree>
    <p:extLst>
      <p:ext uri="{BB962C8B-B14F-4D97-AF65-F5344CB8AC3E}">
        <p14:creationId xmlns:p14="http://schemas.microsoft.com/office/powerpoint/2010/main" val="2563876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E6013-3852-49ED-B8AE-1EB16D171643}" type="datetimeFigureOut">
              <a:rPr lang="pt-BR" smtClean="0"/>
              <a:t>24/07/2016</a:t>
            </a:fld>
            <a:endParaRPr lang="pt-B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84F607-14B4-4D32-A009-1B2501BAB861}" type="slidenum">
              <a:rPr lang="pt-BR" smtClean="0"/>
              <a:t>‹#›</a:t>
            </a:fld>
            <a:endParaRPr lang="pt-BR"/>
          </a:p>
        </p:txBody>
      </p:sp>
    </p:spTree>
    <p:extLst>
      <p:ext uri="{BB962C8B-B14F-4D97-AF65-F5344CB8AC3E}">
        <p14:creationId xmlns:p14="http://schemas.microsoft.com/office/powerpoint/2010/main" val="256614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10"/>
          </p:nvPr>
        </p:nvSpPr>
        <p:spPr/>
        <p:txBody>
          <a:bodyPr/>
          <a:lstStyle/>
          <a:p>
            <a:fld id="{3584F607-14B4-4D32-A009-1B2501BAB861}" type="slidenum">
              <a:rPr lang="pt-BR" smtClean="0"/>
              <a:t>2</a:t>
            </a:fld>
            <a:endParaRPr lang="pt-BR"/>
          </a:p>
        </p:txBody>
      </p:sp>
    </p:spTree>
    <p:extLst>
      <p:ext uri="{BB962C8B-B14F-4D97-AF65-F5344CB8AC3E}">
        <p14:creationId xmlns:p14="http://schemas.microsoft.com/office/powerpoint/2010/main" val="32216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F86C2C-A9FA-49A1-AA14-D32E17B14010}" type="slidenum">
              <a:rPr lang="pt-BR"/>
              <a:pPr/>
              <a:t>33</a:t>
            </a:fld>
            <a:endParaRPr lang="pt-B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xfrm>
            <a:off x="974725" y="4560888"/>
            <a:ext cx="5365750" cy="4319587"/>
          </a:xfrm>
        </p:spPr>
        <p:txBody>
          <a:bodyPr/>
          <a:lstStyle/>
          <a:p>
            <a:endParaRPr lang="pt-BR"/>
          </a:p>
        </p:txBody>
      </p:sp>
    </p:spTree>
    <p:extLst>
      <p:ext uri="{BB962C8B-B14F-4D97-AF65-F5344CB8AC3E}">
        <p14:creationId xmlns:p14="http://schemas.microsoft.com/office/powerpoint/2010/main" val="331713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10"/>
          </p:nvPr>
        </p:nvSpPr>
        <p:spPr/>
        <p:txBody>
          <a:bodyPr/>
          <a:lstStyle/>
          <a:p>
            <a:fld id="{3584F607-14B4-4D32-A009-1B2501BAB861}" type="slidenum">
              <a:rPr lang="pt-BR" smtClean="0"/>
              <a:t>43</a:t>
            </a:fld>
            <a:endParaRPr lang="pt-BR"/>
          </a:p>
        </p:txBody>
      </p:sp>
    </p:spTree>
    <p:extLst>
      <p:ext uri="{BB962C8B-B14F-4D97-AF65-F5344CB8AC3E}">
        <p14:creationId xmlns:p14="http://schemas.microsoft.com/office/powerpoint/2010/main" val="233274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10"/>
          </p:nvPr>
        </p:nvSpPr>
        <p:spPr/>
        <p:txBody>
          <a:bodyPr/>
          <a:lstStyle/>
          <a:p>
            <a:fld id="{3584F607-14B4-4D32-A009-1B2501BAB861}" type="slidenum">
              <a:rPr lang="pt-BR" smtClean="0"/>
              <a:t>5</a:t>
            </a:fld>
            <a:endParaRPr lang="pt-BR"/>
          </a:p>
        </p:txBody>
      </p:sp>
    </p:spTree>
    <p:extLst>
      <p:ext uri="{BB962C8B-B14F-4D97-AF65-F5344CB8AC3E}">
        <p14:creationId xmlns:p14="http://schemas.microsoft.com/office/powerpoint/2010/main" val="2108827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4. Almost no girls play computer games.</a:t>
            </a:r>
            <a:endParaRPr lang="en-US" dirty="0" smtClean="0"/>
          </a:p>
          <a:p>
            <a:r>
              <a:rPr lang="en-US" dirty="0" smtClean="0"/>
              <a:t>Historically, the video game market has been predominantly male. However, the percentage of women playing games has steadily increased over the past decade. Women now slightly outnumber men playing Web-based games. Spurred by the belief that games were an important gateway into other kinds of digital literacy, efforts were made in the mid-90s to build games that appealed to girls. More recent games such as </a:t>
            </a:r>
            <a:r>
              <a:rPr lang="en-US" i="1" dirty="0" smtClean="0"/>
              <a:t>The Sims</a:t>
            </a:r>
            <a:r>
              <a:rPr lang="en-US" dirty="0" smtClean="0"/>
              <a:t> were huge crossover successes that attracted many women who had never played games before. Given the historic imbalance in the game market (and among people working inside the game industry), the presence of sexist stereotyping in games is hardly surprising. Yet it's also important to note that female game characters are often portrayed as powerful and independent. In his book </a:t>
            </a:r>
            <a:r>
              <a:rPr lang="en-US" i="1" dirty="0" smtClean="0"/>
              <a:t>Killing Monsters</a:t>
            </a:r>
            <a:r>
              <a:rPr lang="en-US" dirty="0" smtClean="0"/>
              <a:t>, Gerard Jones argues that young girls often build upon these representations of strong women warriors as a means of building up their self confidence in confronting challenges in their everyday lives. </a:t>
            </a:r>
          </a:p>
        </p:txBody>
      </p:sp>
      <p:sp>
        <p:nvSpPr>
          <p:cNvPr id="4" name="Slide Number Placeholder 3"/>
          <p:cNvSpPr>
            <a:spLocks noGrp="1"/>
          </p:cNvSpPr>
          <p:nvPr>
            <p:ph type="sldNum" sz="quarter" idx="10"/>
          </p:nvPr>
        </p:nvSpPr>
        <p:spPr/>
        <p:txBody>
          <a:bodyPr/>
          <a:lstStyle/>
          <a:p>
            <a:fld id="{70A19586-9415-408A-8C87-390BA0B5FCC2}" type="slidenum">
              <a:rPr lang="pt-BR" smtClean="0"/>
              <a:pPr/>
              <a:t>10</a:t>
            </a:fld>
            <a:endParaRPr lang="pt-BR"/>
          </a:p>
        </p:txBody>
      </p:sp>
    </p:spTree>
    <p:extLst>
      <p:ext uri="{BB962C8B-B14F-4D97-AF65-F5344CB8AC3E}">
        <p14:creationId xmlns:p14="http://schemas.microsoft.com/office/powerpoint/2010/main" val="2771313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4. Almost no girls play computer games.</a:t>
            </a:r>
            <a:endParaRPr lang="en-US" dirty="0" smtClean="0"/>
          </a:p>
          <a:p>
            <a:r>
              <a:rPr lang="en-US" dirty="0" smtClean="0"/>
              <a:t>Historically, the video game market has been predominantly male. However, the percentage of women playing games has steadily increased over the past decade. Women now slightly outnumber men playing Web-based games. Spurred by the belief that games were an important gateway into other kinds of digital literacy, efforts were made in the mid-90s to build games that appealed to girls. More recent games such as </a:t>
            </a:r>
            <a:r>
              <a:rPr lang="en-US" i="1" dirty="0" smtClean="0"/>
              <a:t>The Sims</a:t>
            </a:r>
            <a:r>
              <a:rPr lang="en-US" dirty="0" smtClean="0"/>
              <a:t> were huge crossover successes that attracted many women who had never played games before. Given the historic imbalance in the game market (and among people working inside the game industry), the presence of sexist stereotyping in games is hardly surprising. Yet it's also important to note that female game characters are often portrayed as powerful and independent. In his book </a:t>
            </a:r>
            <a:r>
              <a:rPr lang="en-US" i="1" dirty="0" smtClean="0"/>
              <a:t>Killing Monsters</a:t>
            </a:r>
            <a:r>
              <a:rPr lang="en-US" dirty="0" smtClean="0"/>
              <a:t>, Gerard Jones argues that young girls often build upon these representations of strong women warriors as a means of building up their self confidence in confronting challenges in their everyday lives. </a:t>
            </a:r>
          </a:p>
        </p:txBody>
      </p:sp>
      <p:sp>
        <p:nvSpPr>
          <p:cNvPr id="4" name="Slide Number Placeholder 3"/>
          <p:cNvSpPr>
            <a:spLocks noGrp="1"/>
          </p:cNvSpPr>
          <p:nvPr>
            <p:ph type="sldNum" sz="quarter" idx="10"/>
          </p:nvPr>
        </p:nvSpPr>
        <p:spPr/>
        <p:txBody>
          <a:bodyPr/>
          <a:lstStyle/>
          <a:p>
            <a:fld id="{70A19586-9415-408A-8C87-390BA0B5FCC2}" type="slidenum">
              <a:rPr lang="pt-BR" smtClean="0"/>
              <a:pPr/>
              <a:t>11</a:t>
            </a:fld>
            <a:endParaRPr lang="pt-BR"/>
          </a:p>
        </p:txBody>
      </p:sp>
    </p:spTree>
    <p:extLst>
      <p:ext uri="{BB962C8B-B14F-4D97-AF65-F5344CB8AC3E}">
        <p14:creationId xmlns:p14="http://schemas.microsoft.com/office/powerpoint/2010/main" val="215526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10"/>
          </p:nvPr>
        </p:nvSpPr>
        <p:spPr/>
        <p:txBody>
          <a:bodyPr/>
          <a:lstStyle/>
          <a:p>
            <a:fld id="{3584F607-14B4-4D32-A009-1B2501BAB861}" type="slidenum">
              <a:rPr lang="pt-BR" smtClean="0"/>
              <a:t>21</a:t>
            </a:fld>
            <a:endParaRPr lang="pt-BR"/>
          </a:p>
        </p:txBody>
      </p:sp>
    </p:spTree>
    <p:extLst>
      <p:ext uri="{BB962C8B-B14F-4D97-AF65-F5344CB8AC3E}">
        <p14:creationId xmlns:p14="http://schemas.microsoft.com/office/powerpoint/2010/main" val="203189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063F03-6BC0-4EAE-BE42-048469B22060}" type="slidenum">
              <a:rPr lang="pt-BR"/>
              <a:pPr/>
              <a:t>27</a:t>
            </a:fld>
            <a:endParaRPr lang="pt-B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xfrm>
            <a:off x="974725" y="4560888"/>
            <a:ext cx="5365750" cy="4319587"/>
          </a:xfrm>
        </p:spPr>
        <p:txBody>
          <a:bodyPr/>
          <a:lstStyle/>
          <a:p>
            <a:r>
              <a:rPr lang="en-US"/>
              <a:t>1996, Barbie Fashion designer… 600,000 units.. Over a million to date.</a:t>
            </a:r>
          </a:p>
        </p:txBody>
      </p:sp>
    </p:spTree>
    <p:extLst>
      <p:ext uri="{BB962C8B-B14F-4D97-AF65-F5344CB8AC3E}">
        <p14:creationId xmlns:p14="http://schemas.microsoft.com/office/powerpoint/2010/main" val="3096721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67FEC-E0F8-40E4-8D51-A160146C1789}" type="slidenum">
              <a:rPr lang="pt-BR"/>
              <a:pPr/>
              <a:t>30</a:t>
            </a:fld>
            <a:endParaRPr lang="pt-B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74725" y="4560888"/>
            <a:ext cx="5365750" cy="4319587"/>
          </a:xfrm>
        </p:spPr>
        <p:txBody>
          <a:bodyPr/>
          <a:lstStyle/>
          <a:p>
            <a:r>
              <a:rPr lang="en-US"/>
              <a:t>Paul Allen and Brenda Laural founded Purple Moon… Rockett, a spunky pre teen girl managed life in a Jr. High School</a:t>
            </a:r>
          </a:p>
          <a:p>
            <a:r>
              <a:rPr lang="en-US"/>
              <a:t>The race was on! </a:t>
            </a:r>
          </a:p>
        </p:txBody>
      </p:sp>
    </p:spTree>
    <p:extLst>
      <p:ext uri="{BB962C8B-B14F-4D97-AF65-F5344CB8AC3E}">
        <p14:creationId xmlns:p14="http://schemas.microsoft.com/office/powerpoint/2010/main" val="81236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79F759-DD9B-4C73-946D-9C37B056AA7D}" type="slidenum">
              <a:rPr lang="pt-BR"/>
              <a:pPr/>
              <a:t>31</a:t>
            </a:fld>
            <a:endParaRPr lang="pt-B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xfrm>
            <a:off x="974725" y="4560888"/>
            <a:ext cx="5365750" cy="4319587"/>
          </a:xfrm>
        </p:spPr>
        <p:txBody>
          <a:bodyPr/>
          <a:lstStyle/>
          <a:p>
            <a:endParaRPr lang="pt-BR"/>
          </a:p>
        </p:txBody>
      </p:sp>
    </p:spTree>
    <p:extLst>
      <p:ext uri="{BB962C8B-B14F-4D97-AF65-F5344CB8AC3E}">
        <p14:creationId xmlns:p14="http://schemas.microsoft.com/office/powerpoint/2010/main" val="1652927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492BB2-6C6B-4447-9BF5-8291AF0FD23D}" type="slidenum">
              <a:rPr lang="pt-BR"/>
              <a:pPr/>
              <a:t>32</a:t>
            </a:fld>
            <a:endParaRPr lang="pt-B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xfrm>
            <a:off x="974725" y="4560888"/>
            <a:ext cx="5365750" cy="4319587"/>
          </a:xfrm>
        </p:spPr>
        <p:txBody>
          <a:bodyPr/>
          <a:lstStyle/>
          <a:p>
            <a:endParaRPr lang="pt-BR"/>
          </a:p>
        </p:txBody>
      </p:sp>
    </p:spTree>
    <p:extLst>
      <p:ext uri="{BB962C8B-B14F-4D97-AF65-F5344CB8AC3E}">
        <p14:creationId xmlns:p14="http://schemas.microsoft.com/office/powerpoint/2010/main" val="552496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228819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3608" y="188640"/>
            <a:ext cx="7886700" cy="972000"/>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629842" y="1401820"/>
            <a:ext cx="3868340"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027108"/>
            <a:ext cx="3868340"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ext Placeholder 4"/>
          <p:cNvSpPr>
            <a:spLocks noGrp="1"/>
          </p:cNvSpPr>
          <p:nvPr>
            <p:ph type="body" sz="quarter" idx="3"/>
          </p:nvPr>
        </p:nvSpPr>
        <p:spPr>
          <a:xfrm>
            <a:off x="4629150" y="1401820"/>
            <a:ext cx="3887391"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027108"/>
            <a:ext cx="3887391"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7" name="Date Placeholder 6"/>
          <p:cNvSpPr>
            <a:spLocks noGrp="1"/>
          </p:cNvSpPr>
          <p:nvPr>
            <p:ph type="dt" sz="half" idx="10"/>
          </p:nvPr>
        </p:nvSpPr>
        <p:spPr/>
        <p:txBody>
          <a:bodyPr/>
          <a:lstStyle/>
          <a:p>
            <a:r>
              <a:rPr lang="pt-BR" smtClean="0"/>
              <a:t>xexeo@cos.ufrj.br</a:t>
            </a:r>
            <a:endParaRPr lang="pt-BR" dirty="0"/>
          </a:p>
        </p:txBody>
      </p:sp>
      <p:sp>
        <p:nvSpPr>
          <p:cNvPr id="8" name="Footer Placeholder 7"/>
          <p:cNvSpPr>
            <a:spLocks noGrp="1"/>
          </p:cNvSpPr>
          <p:nvPr>
            <p:ph type="ftr" sz="quarter" idx="11"/>
          </p:nvPr>
        </p:nvSpPr>
        <p:spPr/>
        <p:txBody>
          <a:bodyPr/>
          <a:lstStyle/>
          <a:p>
            <a:r>
              <a:rPr lang="en-US" smtClean="0"/>
              <a:t>Jogos e Gênero</a:t>
            </a:r>
            <a:endParaRPr lang="en-US" dirty="0"/>
          </a:p>
        </p:txBody>
      </p:sp>
      <p:sp>
        <p:nvSpPr>
          <p:cNvPr id="9" name="Slide Number Placeholder 8"/>
          <p:cNvSpPr>
            <a:spLocks noGrp="1"/>
          </p:cNvSpPr>
          <p:nvPr>
            <p:ph type="sldNum" sz="quarter" idx="12"/>
          </p:nvPr>
        </p:nvSpPr>
        <p:spPr/>
        <p:txBody>
          <a:bodyPr/>
          <a:lstStyle/>
          <a:p>
            <a:fld id="{4E30B200-BD54-46F7-A056-C385C5DB71A2}" type="slidenum">
              <a:rPr lang="pt-BR" smtClean="0"/>
              <a:pPr/>
              <a:t>‹#›</a:t>
            </a:fld>
            <a:endParaRPr lang="pt-BR" dirty="0"/>
          </a:p>
        </p:txBody>
      </p:sp>
    </p:spTree>
    <p:extLst>
      <p:ext uri="{BB962C8B-B14F-4D97-AF65-F5344CB8AC3E}">
        <p14:creationId xmlns:p14="http://schemas.microsoft.com/office/powerpoint/2010/main" val="40388907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r>
              <a:rPr lang="pt-BR" smtClean="0"/>
              <a:t>xexeo@cos.ufrj.br</a:t>
            </a:r>
            <a:endParaRPr lang="pt-BR" dirty="0"/>
          </a:p>
        </p:txBody>
      </p:sp>
      <p:sp>
        <p:nvSpPr>
          <p:cNvPr id="7" name="Footer Placeholder 6"/>
          <p:cNvSpPr>
            <a:spLocks noGrp="1"/>
          </p:cNvSpPr>
          <p:nvPr>
            <p:ph type="ftr" sz="quarter" idx="11"/>
          </p:nvPr>
        </p:nvSpPr>
        <p:spPr/>
        <p:txBody>
          <a:bodyPr/>
          <a:lstStyle/>
          <a:p>
            <a:r>
              <a:rPr lang="en-US" smtClean="0"/>
              <a:t>Jogos e Gênero</a:t>
            </a:r>
            <a:endParaRPr lang="en-US" dirty="0"/>
          </a:p>
        </p:txBody>
      </p:sp>
      <p:sp>
        <p:nvSpPr>
          <p:cNvPr id="12" name="Slide Number Placeholder 11"/>
          <p:cNvSpPr>
            <a:spLocks noGrp="1"/>
          </p:cNvSpPr>
          <p:nvPr>
            <p:ph type="sldNum" sz="quarter" idx="12"/>
          </p:nvPr>
        </p:nvSpPr>
        <p:spPr/>
        <p:txBody>
          <a:bodyPr/>
          <a:lstStyle/>
          <a:p>
            <a:fld id="{4E30B200-BD54-46F7-A056-C385C5DB71A2}" type="slidenum">
              <a:rPr lang="pt-BR" smtClean="0"/>
              <a:pPr/>
              <a:t>‹#›</a:t>
            </a:fld>
            <a:endParaRPr lang="pt-BR" dirty="0"/>
          </a:p>
        </p:txBody>
      </p:sp>
    </p:spTree>
    <p:extLst>
      <p:ext uri="{BB962C8B-B14F-4D97-AF65-F5344CB8AC3E}">
        <p14:creationId xmlns:p14="http://schemas.microsoft.com/office/powerpoint/2010/main" val="336078852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a:t>
            </a:fld>
            <a:endParaRPr lang="pt-BR" dirty="0"/>
          </a:p>
        </p:txBody>
      </p:sp>
      <p:sp>
        <p:nvSpPr>
          <p:cNvPr id="10" name="Title 9"/>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22120383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pt-BR" smtClean="0"/>
              <a:t>xexeo@cos.ufrj.br</a:t>
            </a:r>
            <a:endParaRPr lang="pt-BR" dirty="0"/>
          </a:p>
        </p:txBody>
      </p:sp>
      <p:sp>
        <p:nvSpPr>
          <p:cNvPr id="7" name="Footer Placeholder 6"/>
          <p:cNvSpPr>
            <a:spLocks noGrp="1"/>
          </p:cNvSpPr>
          <p:nvPr>
            <p:ph type="ftr" sz="quarter" idx="15"/>
          </p:nvPr>
        </p:nvSpPr>
        <p:spPr/>
        <p:txBody>
          <a:bodyPr/>
          <a:lstStyle/>
          <a:p>
            <a:r>
              <a:rPr lang="en-US" smtClean="0"/>
              <a:t>Jogos e Gênero</a:t>
            </a:r>
            <a:endParaRPr lang="en-US" dirty="0"/>
          </a:p>
        </p:txBody>
      </p:sp>
      <p:sp>
        <p:nvSpPr>
          <p:cNvPr id="9" name="Slide Number Placeholder 8"/>
          <p:cNvSpPr>
            <a:spLocks noGrp="1"/>
          </p:cNvSpPr>
          <p:nvPr>
            <p:ph type="sldNum" sz="quarter" idx="16"/>
          </p:nvPr>
        </p:nvSpPr>
        <p:spPr/>
        <p:txBody>
          <a:bodyPr/>
          <a:lstStyle/>
          <a:p>
            <a:fld id="{4E30B200-BD54-46F7-A056-C385C5DB71A2}" type="slidenum">
              <a:rPr lang="pt-BR" smtClean="0"/>
              <a:pPr/>
              <a:t>‹#›</a:t>
            </a:fld>
            <a:endParaRPr lang="pt-BR"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427691581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pt-B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pt-B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pt-BR" smtClean="0"/>
              <a:t>xexeo@cos.ufrj.br</a:t>
            </a:r>
            <a:endParaRPr lang="pt-BR" dirty="0"/>
          </a:p>
        </p:txBody>
      </p:sp>
      <p:sp>
        <p:nvSpPr>
          <p:cNvPr id="6" name="Footer Placeholder 5"/>
          <p:cNvSpPr>
            <a:spLocks noGrp="1"/>
          </p:cNvSpPr>
          <p:nvPr>
            <p:ph type="ftr" sz="quarter" idx="11"/>
          </p:nvPr>
        </p:nvSpPr>
        <p:spPr/>
        <p:txBody>
          <a:bodyPr/>
          <a:lstStyle/>
          <a:p>
            <a:r>
              <a:rPr lang="en-US" smtClean="0"/>
              <a:t>Jogos e Gênero</a:t>
            </a:r>
            <a:endParaRPr lang="en-US" dirty="0"/>
          </a:p>
        </p:txBody>
      </p:sp>
      <p:sp>
        <p:nvSpPr>
          <p:cNvPr id="7" name="Slide Number Placeholder 6"/>
          <p:cNvSpPr>
            <a:spLocks noGrp="1"/>
          </p:cNvSpPr>
          <p:nvPr>
            <p:ph type="sldNum" sz="quarter" idx="12"/>
          </p:nvPr>
        </p:nvSpPr>
        <p:spPr/>
        <p:txBody>
          <a:bodyPr/>
          <a:lstStyle/>
          <a:p>
            <a:fld id="{4E30B200-BD54-46F7-A056-C385C5DB71A2}" type="slidenum">
              <a:rPr lang="pt-BR" smtClean="0"/>
              <a:pPr/>
              <a:t>‹#›</a:t>
            </a:fld>
            <a:endParaRPr lang="pt-BR" dirty="0"/>
          </a:p>
        </p:txBody>
      </p:sp>
    </p:spTree>
    <p:extLst>
      <p:ext uri="{BB962C8B-B14F-4D97-AF65-F5344CB8AC3E}">
        <p14:creationId xmlns:p14="http://schemas.microsoft.com/office/powerpoint/2010/main" val="375589331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01802" name="Rectangle 10"/>
          <p:cNvSpPr>
            <a:spLocks noGrp="1" noChangeArrowheads="1"/>
          </p:cNvSpPr>
          <p:nvPr>
            <p:ph type="ctrTitle" sz="quarter"/>
          </p:nvPr>
        </p:nvSpPr>
        <p:spPr>
          <a:xfrm>
            <a:off x="685800" y="1873250"/>
            <a:ext cx="7772400" cy="1555751"/>
          </a:xfrm>
          <a:ln algn="ctr"/>
        </p:spPr>
        <p:txBody>
          <a:bodyPr anchorCtr="1"/>
          <a:lstStyle>
            <a:lvl1pPr algn="ctr">
              <a:defRPr sz="6600"/>
            </a:lvl1pPr>
          </a:lstStyle>
          <a:p>
            <a:r>
              <a:rPr lang="en-US" smtClean="0"/>
              <a:t>Click to edit Master title style</a:t>
            </a:r>
            <a:endParaRPr lang="pt-BR"/>
          </a:p>
        </p:txBody>
      </p:sp>
      <p:sp>
        <p:nvSpPr>
          <p:cNvPr id="801803"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smtClean="0"/>
              <a:t>Click to edit Master subtitle style</a:t>
            </a:r>
            <a:endParaRPr lang="pt-BR"/>
          </a:p>
        </p:txBody>
      </p:sp>
      <p:sp>
        <p:nvSpPr>
          <p:cNvPr id="2" name="Date Placeholder 1"/>
          <p:cNvSpPr>
            <a:spLocks noGrp="1"/>
          </p:cNvSpPr>
          <p:nvPr>
            <p:ph type="dt" sz="half" idx="10"/>
          </p:nvPr>
        </p:nvSpPr>
        <p:spPr/>
        <p:txBody>
          <a:bodyPr/>
          <a:lstStyle/>
          <a:p>
            <a:r>
              <a:rPr lang="pt-BR" smtClean="0"/>
              <a:t>xexeo@cos.ufrj.br</a:t>
            </a:r>
            <a:endParaRPr lang="pt-BR" dirty="0"/>
          </a:p>
        </p:txBody>
      </p:sp>
      <p:sp>
        <p:nvSpPr>
          <p:cNvPr id="3" name="Footer Placeholder 2"/>
          <p:cNvSpPr>
            <a:spLocks noGrp="1"/>
          </p:cNvSpPr>
          <p:nvPr>
            <p:ph type="ftr" sz="quarter" idx="11"/>
          </p:nvPr>
        </p:nvSpPr>
        <p:spPr/>
        <p:txBody>
          <a:bodyPr/>
          <a:lstStyle/>
          <a:p>
            <a:r>
              <a:rPr lang="en-US" smtClean="0"/>
              <a:t>Jogos e Gênero</a:t>
            </a:r>
            <a:endParaRPr lang="en-US" dirty="0"/>
          </a:p>
        </p:txBody>
      </p:sp>
      <p:sp>
        <p:nvSpPr>
          <p:cNvPr id="4" name="Slide Number Placeholder 3"/>
          <p:cNvSpPr>
            <a:spLocks noGrp="1"/>
          </p:cNvSpPr>
          <p:nvPr>
            <p:ph type="sldNum" sz="quarter" idx="12"/>
          </p:nvPr>
        </p:nvSpPr>
        <p:spPr/>
        <p:txBody>
          <a:bodyPr/>
          <a:lstStyle/>
          <a:p>
            <a:fld id="{4E30B200-BD54-46F7-A056-C385C5DB71A2}" type="slidenum">
              <a:rPr lang="pt-BR" smtClean="0"/>
              <a:pPr/>
              <a:t>‹#›</a:t>
            </a:fld>
            <a:endParaRPr lang="pt-BR" dirty="0"/>
          </a:p>
        </p:txBody>
      </p:sp>
    </p:spTree>
    <p:extLst>
      <p:ext uri="{BB962C8B-B14F-4D97-AF65-F5344CB8AC3E}">
        <p14:creationId xmlns:p14="http://schemas.microsoft.com/office/powerpoint/2010/main" val="15746974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6588944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pt-BR" smtClean="0"/>
              <a:t>xexeo@cos.ufrj.br</a:t>
            </a:r>
            <a:endParaRPr lang="pt-BR" dirty="0"/>
          </a:p>
        </p:txBody>
      </p:sp>
      <p:sp>
        <p:nvSpPr>
          <p:cNvPr id="10" name="Footer Placeholder 9"/>
          <p:cNvSpPr>
            <a:spLocks noGrp="1"/>
          </p:cNvSpPr>
          <p:nvPr>
            <p:ph type="ftr" sz="quarter" idx="11"/>
          </p:nvPr>
        </p:nvSpPr>
        <p:spPr/>
        <p:txBody>
          <a:bodyPr/>
          <a:lstStyle>
            <a:lvl1pPr>
              <a:defRPr b="1"/>
            </a:lvl1pPr>
          </a:lstStyle>
          <a:p>
            <a:r>
              <a:rPr lang="en-US" smtClean="0"/>
              <a:t>Jogos e Gênero</a:t>
            </a:r>
            <a:endParaRPr lang="en-US" dirty="0"/>
          </a:p>
        </p:txBody>
      </p:sp>
      <p:sp>
        <p:nvSpPr>
          <p:cNvPr id="11" name="Slide Number Placeholder 10"/>
          <p:cNvSpPr>
            <a:spLocks noGrp="1"/>
          </p:cNvSpPr>
          <p:nvPr>
            <p:ph type="sldNum" sz="quarter" idx="12"/>
          </p:nvPr>
        </p:nvSpPr>
        <p:spPr/>
        <p:txBody>
          <a:bodyPr/>
          <a:lstStyle>
            <a:lvl1pPr>
              <a:defRPr b="1"/>
            </a:lvl1pPr>
          </a:lstStyle>
          <a:p>
            <a:fld id="{4E30B200-BD54-46F7-A056-C385C5DB71A2}" type="slidenum">
              <a:rPr lang="pt-BR" smtClean="0"/>
              <a:pPr/>
              <a:t>‹#›</a:t>
            </a:fld>
            <a:endParaRPr lang="pt-BR"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78927373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pt-BR" smtClean="0"/>
              <a:t>xexeo@cos.ufrj.br</a:t>
            </a:r>
            <a:endParaRPr lang="pt-BR" dirty="0"/>
          </a:p>
        </p:txBody>
      </p:sp>
      <p:sp>
        <p:nvSpPr>
          <p:cNvPr id="7" name="Footer Placeholder 6"/>
          <p:cNvSpPr>
            <a:spLocks noGrp="1"/>
          </p:cNvSpPr>
          <p:nvPr>
            <p:ph type="ftr" sz="quarter" idx="15"/>
          </p:nvPr>
        </p:nvSpPr>
        <p:spPr/>
        <p:txBody>
          <a:bodyPr/>
          <a:lstStyle/>
          <a:p>
            <a:r>
              <a:rPr lang="en-US" smtClean="0"/>
              <a:t>Jogos e Gênero</a:t>
            </a:r>
            <a:endParaRPr lang="en-US" dirty="0"/>
          </a:p>
        </p:txBody>
      </p:sp>
      <p:sp>
        <p:nvSpPr>
          <p:cNvPr id="9" name="Slide Number Placeholder 8"/>
          <p:cNvSpPr>
            <a:spLocks noGrp="1"/>
          </p:cNvSpPr>
          <p:nvPr>
            <p:ph type="sldNum" sz="quarter" idx="16"/>
          </p:nvPr>
        </p:nvSpPr>
        <p:spPr/>
        <p:txBody>
          <a:bodyPr/>
          <a:lstStyle/>
          <a:p>
            <a:fld id="{4E30B200-BD54-46F7-A056-C385C5DB71A2}" type="slidenum">
              <a:rPr lang="pt-BR" smtClean="0"/>
              <a:pPr/>
              <a:t>‹#›</a:t>
            </a:fld>
            <a:endParaRPr lang="pt-BR"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178484129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22730062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390713"/>
            <a:ext cx="7946380" cy="1500187"/>
          </a:xfrm>
        </p:spPr>
        <p:txBody>
          <a:bodyPr anchor="ct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pt-BR" smtClean="0"/>
              <a:t>xexeo@cos.ufrj.br</a:t>
            </a:r>
            <a:endParaRPr lang="pt-BR" dirty="0"/>
          </a:p>
        </p:txBody>
      </p:sp>
      <p:sp>
        <p:nvSpPr>
          <p:cNvPr id="5" name="Footer Placeholder 4"/>
          <p:cNvSpPr>
            <a:spLocks noGrp="1"/>
          </p:cNvSpPr>
          <p:nvPr>
            <p:ph type="ftr" sz="quarter" idx="11"/>
          </p:nvPr>
        </p:nvSpPr>
        <p:spPr/>
        <p:txBody>
          <a:bodyPr/>
          <a:lstStyle/>
          <a:p>
            <a:r>
              <a:rPr lang="en-US" smtClean="0"/>
              <a:t>Jogos e Gênero</a:t>
            </a:r>
            <a:endParaRPr lang="en-US" dirty="0"/>
          </a:p>
        </p:txBody>
      </p:sp>
      <p:sp>
        <p:nvSpPr>
          <p:cNvPr id="6" name="Slide Number Placeholder 5"/>
          <p:cNvSpPr>
            <a:spLocks noGrp="1"/>
          </p:cNvSpPr>
          <p:nvPr>
            <p:ph type="sldNum" sz="quarter" idx="12"/>
          </p:nvPr>
        </p:nvSpPr>
        <p:spPr/>
        <p:txBody>
          <a:bodyPr/>
          <a:lstStyle/>
          <a:p>
            <a:fld id="{4E30B200-BD54-46F7-A056-C385C5DB71A2}" type="slidenum">
              <a:rPr lang="pt-BR" smtClean="0"/>
              <a:pPr/>
              <a:t>‹#›</a:t>
            </a:fld>
            <a:endParaRPr lang="pt-BR"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
        <p:nvSpPr>
          <p:cNvPr id="8" name="Rectangle 7"/>
          <p:cNvSpPr/>
          <p:nvPr/>
        </p:nvSpPr>
        <p:spPr>
          <a:xfrm>
            <a:off x="0" y="2708920"/>
            <a:ext cx="9144000" cy="1620000"/>
          </a:xfrm>
          <a:prstGeom prst="rect">
            <a:avLst/>
          </a:prstGeom>
          <a:solidFill>
            <a:srgbClr val="4E7DA2"/>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93141" y="2708920"/>
            <a:ext cx="7886700" cy="1620000"/>
          </a:xfrm>
        </p:spPr>
        <p:txBody>
          <a:bodyPr anchor="ctr"/>
          <a:lstStyle>
            <a:lvl1pPr algn="ctr">
              <a:defRPr sz="4500">
                <a:solidFill>
                  <a:schemeClr val="bg1"/>
                </a:solidFill>
              </a:defRPr>
            </a:lvl1pPr>
          </a:lstStyle>
          <a:p>
            <a:r>
              <a:rPr lang="en-US" smtClean="0"/>
              <a:t>Click to edit Master title style</a:t>
            </a:r>
            <a:endParaRPr lang="pt-BR"/>
          </a:p>
        </p:txBody>
      </p:sp>
    </p:spTree>
    <p:extLst>
      <p:ext uri="{BB962C8B-B14F-4D97-AF65-F5344CB8AC3E}">
        <p14:creationId xmlns:p14="http://schemas.microsoft.com/office/powerpoint/2010/main" val="35983967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pt-BR" smtClean="0"/>
              <a:t>xexeo@cos.ufrj.br</a:t>
            </a:r>
            <a:endParaRPr lang="pt-BR" dirty="0"/>
          </a:p>
        </p:txBody>
      </p:sp>
      <p:sp>
        <p:nvSpPr>
          <p:cNvPr id="10" name="Footer Placeholder 9"/>
          <p:cNvSpPr>
            <a:spLocks noGrp="1"/>
          </p:cNvSpPr>
          <p:nvPr>
            <p:ph type="ftr" sz="quarter" idx="11"/>
          </p:nvPr>
        </p:nvSpPr>
        <p:spPr/>
        <p:txBody>
          <a:bodyPr/>
          <a:lstStyle>
            <a:lvl1pPr>
              <a:defRPr b="1"/>
            </a:lvl1pPr>
          </a:lstStyle>
          <a:p>
            <a:r>
              <a:rPr lang="en-US" smtClean="0"/>
              <a:t>Jogos e Gênero</a:t>
            </a:r>
            <a:endParaRPr lang="en-US" dirty="0"/>
          </a:p>
        </p:txBody>
      </p:sp>
      <p:sp>
        <p:nvSpPr>
          <p:cNvPr id="11" name="Slide Number Placeholder 10"/>
          <p:cNvSpPr>
            <a:spLocks noGrp="1"/>
          </p:cNvSpPr>
          <p:nvPr>
            <p:ph type="sldNum" sz="quarter" idx="12"/>
          </p:nvPr>
        </p:nvSpPr>
        <p:spPr/>
        <p:txBody>
          <a:bodyPr/>
          <a:lstStyle>
            <a:lvl1pPr>
              <a:defRPr b="1"/>
            </a:lvl1pPr>
          </a:lstStyle>
          <a:p>
            <a:fld id="{4E30B200-BD54-46F7-A056-C385C5DB71A2}" type="slidenum">
              <a:rPr lang="pt-BR" smtClean="0"/>
              <a:pPr/>
              <a:t>‹#›</a:t>
            </a:fld>
            <a:endParaRPr lang="pt-BR"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335630950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pt-BR" smtClean="0"/>
              <a:t>xexeo@cos.ufrj.br</a:t>
            </a:r>
            <a:endParaRPr lang="pt-BR" dirty="0"/>
          </a:p>
        </p:txBody>
      </p:sp>
      <p:sp>
        <p:nvSpPr>
          <p:cNvPr id="7" name="Footer Placeholder 6"/>
          <p:cNvSpPr>
            <a:spLocks noGrp="1"/>
          </p:cNvSpPr>
          <p:nvPr>
            <p:ph type="ftr" sz="quarter" idx="15"/>
          </p:nvPr>
        </p:nvSpPr>
        <p:spPr/>
        <p:txBody>
          <a:bodyPr/>
          <a:lstStyle/>
          <a:p>
            <a:r>
              <a:rPr lang="en-US" smtClean="0"/>
              <a:t>Jogos e Gênero</a:t>
            </a:r>
            <a:endParaRPr lang="en-US" dirty="0"/>
          </a:p>
        </p:txBody>
      </p:sp>
      <p:sp>
        <p:nvSpPr>
          <p:cNvPr id="9" name="Slide Number Placeholder 8"/>
          <p:cNvSpPr>
            <a:spLocks noGrp="1"/>
          </p:cNvSpPr>
          <p:nvPr>
            <p:ph type="sldNum" sz="quarter" idx="16"/>
          </p:nvPr>
        </p:nvSpPr>
        <p:spPr/>
        <p:txBody>
          <a:bodyPr/>
          <a:lstStyle/>
          <a:p>
            <a:fld id="{4E30B200-BD54-46F7-A056-C385C5DB71A2}" type="slidenum">
              <a:rPr lang="pt-BR" smtClean="0"/>
              <a:pPr/>
              <a:t>‹#›</a:t>
            </a:fld>
            <a:endParaRPr lang="pt-BR"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6922937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BR" smtClean="0"/>
              <a:t>xexeo@cos.ufrj.br</a:t>
            </a:r>
            <a:endParaRPr lang="pt-BR" dirty="0"/>
          </a:p>
        </p:txBody>
      </p:sp>
      <p:sp>
        <p:nvSpPr>
          <p:cNvPr id="6" name="Footer Placeholder 5"/>
          <p:cNvSpPr>
            <a:spLocks noGrp="1"/>
          </p:cNvSpPr>
          <p:nvPr>
            <p:ph type="ftr" sz="quarter" idx="11"/>
          </p:nvPr>
        </p:nvSpPr>
        <p:spPr/>
        <p:txBody>
          <a:bodyPr/>
          <a:lstStyle/>
          <a:p>
            <a:r>
              <a:rPr lang="en-US" smtClean="0"/>
              <a:t>Jogos e Gênero</a:t>
            </a:r>
            <a:endParaRPr lang="en-US" dirty="0"/>
          </a:p>
        </p:txBody>
      </p:sp>
      <p:sp>
        <p:nvSpPr>
          <p:cNvPr id="7" name="Slide Number Placeholder 6"/>
          <p:cNvSpPr>
            <a:spLocks noGrp="1"/>
          </p:cNvSpPr>
          <p:nvPr>
            <p:ph type="sldNum" sz="quarter" idx="12"/>
          </p:nvPr>
        </p:nvSpPr>
        <p:spPr/>
        <p:txBody>
          <a:bodyPr/>
          <a:lstStyle/>
          <a:p>
            <a:fld id="{4E30B200-BD54-46F7-A056-C385C5DB71A2}" type="slidenum">
              <a:rPr lang="pt-BR" smtClean="0"/>
              <a:pPr/>
              <a:t>‹#›</a:t>
            </a:fld>
            <a:endParaRPr lang="pt-BR" dirty="0"/>
          </a:p>
        </p:txBody>
      </p:sp>
    </p:spTree>
    <p:extLst>
      <p:ext uri="{BB962C8B-B14F-4D97-AF65-F5344CB8AC3E}">
        <p14:creationId xmlns:p14="http://schemas.microsoft.com/office/powerpoint/2010/main" val="4057442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pt-BR" smtClean="0"/>
              <a:t>xexeo@cos.ufrj.br</a:t>
            </a:r>
            <a:endParaRPr lang="pt-BR" dirty="0"/>
          </a:p>
        </p:txBody>
      </p:sp>
      <p:sp>
        <p:nvSpPr>
          <p:cNvPr id="10" name="Footer Placeholder 9"/>
          <p:cNvSpPr>
            <a:spLocks noGrp="1"/>
          </p:cNvSpPr>
          <p:nvPr>
            <p:ph type="ftr" sz="quarter" idx="11"/>
          </p:nvPr>
        </p:nvSpPr>
        <p:spPr/>
        <p:txBody>
          <a:bodyPr/>
          <a:lstStyle>
            <a:lvl1pPr>
              <a:defRPr b="1"/>
            </a:lvl1pPr>
          </a:lstStyle>
          <a:p>
            <a:r>
              <a:rPr lang="en-US" smtClean="0"/>
              <a:t>Jogos e Gênero</a:t>
            </a:r>
            <a:endParaRPr lang="en-US" dirty="0"/>
          </a:p>
        </p:txBody>
      </p:sp>
      <p:sp>
        <p:nvSpPr>
          <p:cNvPr id="11" name="Slide Number Placeholder 10"/>
          <p:cNvSpPr>
            <a:spLocks noGrp="1"/>
          </p:cNvSpPr>
          <p:nvPr>
            <p:ph type="sldNum" sz="quarter" idx="12"/>
          </p:nvPr>
        </p:nvSpPr>
        <p:spPr/>
        <p:txBody>
          <a:bodyPr/>
          <a:lstStyle>
            <a:lvl1pPr>
              <a:defRPr b="1"/>
            </a:lvl1pPr>
          </a:lstStyle>
          <a:p>
            <a:fld id="{4E30B200-BD54-46F7-A056-C385C5DB71A2}" type="slidenum">
              <a:rPr lang="pt-BR" smtClean="0"/>
              <a:pPr/>
              <a:t>‹#›</a:t>
            </a:fld>
            <a:endParaRPr lang="pt-BR"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42055788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pt-BR" smtClean="0"/>
              <a:t>xexeo@cos.ufrj.br</a:t>
            </a:r>
            <a:endParaRPr lang="pt-BR" dirty="0"/>
          </a:p>
        </p:txBody>
      </p:sp>
      <p:sp>
        <p:nvSpPr>
          <p:cNvPr id="10" name="Footer Placeholder 9"/>
          <p:cNvSpPr>
            <a:spLocks noGrp="1"/>
          </p:cNvSpPr>
          <p:nvPr>
            <p:ph type="ftr" sz="quarter" idx="11"/>
          </p:nvPr>
        </p:nvSpPr>
        <p:spPr/>
        <p:txBody>
          <a:bodyPr/>
          <a:lstStyle>
            <a:lvl1pPr>
              <a:defRPr b="1"/>
            </a:lvl1pPr>
          </a:lstStyle>
          <a:p>
            <a:r>
              <a:rPr lang="en-US" smtClean="0"/>
              <a:t>Jogos e Gênero</a:t>
            </a:r>
            <a:endParaRPr lang="en-US" dirty="0"/>
          </a:p>
        </p:txBody>
      </p:sp>
      <p:sp>
        <p:nvSpPr>
          <p:cNvPr id="11" name="Slide Number Placeholder 10"/>
          <p:cNvSpPr>
            <a:spLocks noGrp="1"/>
          </p:cNvSpPr>
          <p:nvPr>
            <p:ph type="sldNum" sz="quarter" idx="12"/>
          </p:nvPr>
        </p:nvSpPr>
        <p:spPr/>
        <p:txBody>
          <a:bodyPr/>
          <a:lstStyle>
            <a:lvl1pPr>
              <a:defRPr b="1"/>
            </a:lvl1pPr>
          </a:lstStyle>
          <a:p>
            <a:fld id="{4E30B200-BD54-46F7-A056-C385C5DB71A2}" type="slidenum">
              <a:rPr lang="pt-BR" smtClean="0"/>
              <a:pPr/>
              <a:t>‹#›</a:t>
            </a:fld>
            <a:endParaRPr lang="pt-BR" dirty="0"/>
          </a:p>
        </p:txBody>
      </p:sp>
      <p:sp>
        <p:nvSpPr>
          <p:cNvPr id="3" name="Content Placeholder 2"/>
          <p:cNvSpPr>
            <a:spLocks noGrp="1"/>
          </p:cNvSpPr>
          <p:nvPr>
            <p:ph sz="quarter" idx="13"/>
          </p:nvPr>
        </p:nvSpPr>
        <p:spPr>
          <a:xfrm>
            <a:off x="47834" y="3573016"/>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36828979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pt-BR" smtClean="0"/>
              <a:t>xexeo@cos.ufrj.br</a:t>
            </a:r>
            <a:endParaRPr lang="pt-BR" dirty="0"/>
          </a:p>
        </p:txBody>
      </p:sp>
      <p:sp>
        <p:nvSpPr>
          <p:cNvPr id="10" name="Footer Placeholder 9"/>
          <p:cNvSpPr>
            <a:spLocks noGrp="1"/>
          </p:cNvSpPr>
          <p:nvPr>
            <p:ph type="ftr" sz="quarter" idx="11"/>
          </p:nvPr>
        </p:nvSpPr>
        <p:spPr/>
        <p:txBody>
          <a:bodyPr/>
          <a:lstStyle>
            <a:lvl1pPr>
              <a:defRPr b="1"/>
            </a:lvl1pPr>
          </a:lstStyle>
          <a:p>
            <a:r>
              <a:rPr lang="en-US" smtClean="0"/>
              <a:t>Jogos e Gênero</a:t>
            </a:r>
            <a:endParaRPr lang="en-US" dirty="0"/>
          </a:p>
        </p:txBody>
      </p:sp>
      <p:sp>
        <p:nvSpPr>
          <p:cNvPr id="11" name="Slide Number Placeholder 10"/>
          <p:cNvSpPr>
            <a:spLocks noGrp="1"/>
          </p:cNvSpPr>
          <p:nvPr>
            <p:ph type="sldNum" sz="quarter" idx="12"/>
          </p:nvPr>
        </p:nvSpPr>
        <p:spPr/>
        <p:txBody>
          <a:bodyPr/>
          <a:lstStyle>
            <a:lvl1pPr>
              <a:defRPr b="1"/>
            </a:lvl1pPr>
          </a:lstStyle>
          <a:p>
            <a:fld id="{4E30B200-BD54-46F7-A056-C385C5DB71A2}" type="slidenum">
              <a:rPr lang="pt-BR" smtClean="0"/>
              <a:pPr/>
              <a:t>‹#›</a:t>
            </a:fld>
            <a:endParaRPr lang="pt-BR" dirty="0"/>
          </a:p>
        </p:txBody>
      </p:sp>
      <p:sp>
        <p:nvSpPr>
          <p:cNvPr id="3" name="Content Placeholder 2"/>
          <p:cNvSpPr>
            <a:spLocks noGrp="1"/>
          </p:cNvSpPr>
          <p:nvPr>
            <p:ph sz="quarter" idx="13"/>
          </p:nvPr>
        </p:nvSpPr>
        <p:spPr>
          <a:xfrm>
            <a:off x="47625" y="1341438"/>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33350363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r>
              <a:rPr lang="pt-BR" smtClean="0"/>
              <a:t>xexeo@cos.ufrj.br</a:t>
            </a:r>
            <a:endParaRPr lang="pt-BR" dirty="0"/>
          </a:p>
        </p:txBody>
      </p:sp>
      <p:sp>
        <p:nvSpPr>
          <p:cNvPr id="7" name="Footer Placeholder 6"/>
          <p:cNvSpPr>
            <a:spLocks noGrp="1"/>
          </p:cNvSpPr>
          <p:nvPr>
            <p:ph type="ftr" sz="quarter" idx="11"/>
          </p:nvPr>
        </p:nvSpPr>
        <p:spPr/>
        <p:txBody>
          <a:bodyPr/>
          <a:lstStyle/>
          <a:p>
            <a:r>
              <a:rPr lang="en-US" smtClean="0"/>
              <a:t>Jogos e Gênero</a:t>
            </a:r>
            <a:endParaRPr lang="en-US" dirty="0"/>
          </a:p>
        </p:txBody>
      </p:sp>
      <p:sp>
        <p:nvSpPr>
          <p:cNvPr id="12" name="Slide Number Placeholder 11"/>
          <p:cNvSpPr>
            <a:spLocks noGrp="1"/>
          </p:cNvSpPr>
          <p:nvPr>
            <p:ph type="sldNum" sz="quarter" idx="12"/>
          </p:nvPr>
        </p:nvSpPr>
        <p:spPr/>
        <p:txBody>
          <a:bodyPr/>
          <a:lstStyle/>
          <a:p>
            <a:fld id="{4E30B200-BD54-46F7-A056-C385C5DB71A2}" type="slidenum">
              <a:rPr lang="pt-BR" smtClean="0"/>
              <a:pPr/>
              <a:t>‹#›</a:t>
            </a:fld>
            <a:endParaRPr lang="pt-BR" dirty="0"/>
          </a:p>
        </p:txBody>
      </p:sp>
    </p:spTree>
    <p:extLst>
      <p:ext uri="{BB962C8B-B14F-4D97-AF65-F5344CB8AC3E}">
        <p14:creationId xmlns:p14="http://schemas.microsoft.com/office/powerpoint/2010/main" val="28798432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r>
              <a:rPr lang="pt-BR" smtClean="0"/>
              <a:t>xexeo@cos.ufrj.br</a:t>
            </a:r>
            <a:endParaRPr lang="pt-BR" dirty="0"/>
          </a:p>
        </p:txBody>
      </p:sp>
      <p:sp>
        <p:nvSpPr>
          <p:cNvPr id="7" name="Footer Placeholder 6"/>
          <p:cNvSpPr>
            <a:spLocks noGrp="1"/>
          </p:cNvSpPr>
          <p:nvPr>
            <p:ph type="ftr" sz="quarter" idx="11"/>
          </p:nvPr>
        </p:nvSpPr>
        <p:spPr/>
        <p:txBody>
          <a:bodyPr/>
          <a:lstStyle/>
          <a:p>
            <a:r>
              <a:rPr lang="en-US" smtClean="0"/>
              <a:t>Jogos e Gênero</a:t>
            </a:r>
            <a:endParaRPr lang="en-US" dirty="0"/>
          </a:p>
        </p:txBody>
      </p:sp>
      <p:sp>
        <p:nvSpPr>
          <p:cNvPr id="12" name="Slide Number Placeholder 11"/>
          <p:cNvSpPr>
            <a:spLocks noGrp="1"/>
          </p:cNvSpPr>
          <p:nvPr>
            <p:ph type="sldNum" sz="quarter" idx="12"/>
          </p:nvPr>
        </p:nvSpPr>
        <p:spPr/>
        <p:txBody>
          <a:bodyPr/>
          <a:lstStyle/>
          <a:p>
            <a:fld id="{4E30B200-BD54-46F7-A056-C385C5DB71A2}" type="slidenum">
              <a:rPr lang="pt-BR" smtClean="0"/>
              <a:pPr/>
              <a:t>‹#›</a:t>
            </a:fld>
            <a:endParaRPr lang="pt-BR" dirty="0"/>
          </a:p>
        </p:txBody>
      </p:sp>
    </p:spTree>
    <p:extLst>
      <p:ext uri="{BB962C8B-B14F-4D97-AF65-F5344CB8AC3E}">
        <p14:creationId xmlns:p14="http://schemas.microsoft.com/office/powerpoint/2010/main" val="20629618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r>
              <a:rPr lang="pt-BR" smtClean="0"/>
              <a:t>xexeo@cos.ufrj.br</a:t>
            </a:r>
            <a:endParaRPr lang="pt-BR" dirty="0"/>
          </a:p>
        </p:txBody>
      </p:sp>
      <p:sp>
        <p:nvSpPr>
          <p:cNvPr id="6" name="Footer Placeholder 5"/>
          <p:cNvSpPr>
            <a:spLocks noGrp="1"/>
          </p:cNvSpPr>
          <p:nvPr>
            <p:ph type="ftr" sz="quarter" idx="11"/>
          </p:nvPr>
        </p:nvSpPr>
        <p:spPr/>
        <p:txBody>
          <a:bodyPr/>
          <a:lstStyle/>
          <a:p>
            <a:r>
              <a:rPr lang="en-US" smtClean="0"/>
              <a:t>Jogos e Gênero</a:t>
            </a:r>
            <a:endParaRPr lang="en-US" dirty="0"/>
          </a:p>
        </p:txBody>
      </p:sp>
      <p:sp>
        <p:nvSpPr>
          <p:cNvPr id="7" name="Slide Number Placeholder 6"/>
          <p:cNvSpPr>
            <a:spLocks noGrp="1"/>
          </p:cNvSpPr>
          <p:nvPr>
            <p:ph type="sldNum" sz="quarter" idx="12"/>
          </p:nvPr>
        </p:nvSpPr>
        <p:spPr/>
        <p:txBody>
          <a:bodyPr/>
          <a:lstStyle/>
          <a:p>
            <a:fld id="{4E30B200-BD54-46F7-A056-C385C5DB71A2}" type="slidenum">
              <a:rPr lang="pt-BR" smtClean="0"/>
              <a:pPr/>
              <a:t>‹#›</a:t>
            </a:fld>
            <a:endParaRPr lang="pt-BR" dirty="0"/>
          </a:p>
        </p:txBody>
      </p:sp>
      <p:sp>
        <p:nvSpPr>
          <p:cNvPr id="9" name="Content Placeholder 2"/>
          <p:cNvSpPr>
            <a:spLocks noGrp="1"/>
          </p:cNvSpPr>
          <p:nvPr>
            <p:ph sz="half" idx="14"/>
          </p:nvPr>
        </p:nvSpPr>
        <p:spPr>
          <a:xfrm>
            <a:off x="3277508"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59503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367310919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r>
              <a:rPr lang="pt-BR" smtClean="0"/>
              <a:t>xexeo@cos.ufrj.br</a:t>
            </a:r>
            <a:endParaRPr lang="pt-BR" dirty="0"/>
          </a:p>
        </p:txBody>
      </p:sp>
      <p:sp>
        <p:nvSpPr>
          <p:cNvPr id="6" name="Footer Placeholder 5"/>
          <p:cNvSpPr>
            <a:spLocks noGrp="1"/>
          </p:cNvSpPr>
          <p:nvPr>
            <p:ph type="ftr" sz="quarter" idx="11"/>
          </p:nvPr>
        </p:nvSpPr>
        <p:spPr/>
        <p:txBody>
          <a:bodyPr/>
          <a:lstStyle/>
          <a:p>
            <a:r>
              <a:rPr lang="en-US" smtClean="0"/>
              <a:t>Jogos e Gênero</a:t>
            </a:r>
            <a:endParaRPr lang="en-US" dirty="0"/>
          </a:p>
        </p:txBody>
      </p:sp>
      <p:sp>
        <p:nvSpPr>
          <p:cNvPr id="7" name="Slide Number Placeholder 6"/>
          <p:cNvSpPr>
            <a:spLocks noGrp="1"/>
          </p:cNvSpPr>
          <p:nvPr>
            <p:ph type="sldNum" sz="quarter" idx="12"/>
          </p:nvPr>
        </p:nvSpPr>
        <p:spPr/>
        <p:txBody>
          <a:bodyPr/>
          <a:lstStyle/>
          <a:p>
            <a:fld id="{4E30B200-BD54-46F7-A056-C385C5DB71A2}" type="slidenum">
              <a:rPr lang="pt-BR" smtClean="0"/>
              <a:pPr/>
              <a:t>‹#›</a:t>
            </a:fld>
            <a:endParaRPr lang="pt-BR" dirty="0"/>
          </a:p>
        </p:txBody>
      </p:sp>
      <p:sp>
        <p:nvSpPr>
          <p:cNvPr id="8" name="Content Placeholder 2"/>
          <p:cNvSpPr>
            <a:spLocks noGrp="1"/>
          </p:cNvSpPr>
          <p:nvPr>
            <p:ph sz="half" idx="13"/>
          </p:nvPr>
        </p:nvSpPr>
        <p:spPr>
          <a:xfrm>
            <a:off x="2627550" y="1478378"/>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9" name="Content Placeholder 2"/>
          <p:cNvSpPr>
            <a:spLocks noGrp="1"/>
          </p:cNvSpPr>
          <p:nvPr>
            <p:ph sz="half" idx="14"/>
          </p:nvPr>
        </p:nvSpPr>
        <p:spPr>
          <a:xfrm>
            <a:off x="46264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66253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8113289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644" y="68959"/>
            <a:ext cx="7894976" cy="1118587"/>
          </a:xfrm>
          <a:prstGeom prst="rect">
            <a:avLst/>
          </a:prstGeom>
        </p:spPr>
        <p:txBody>
          <a:bodyPr vert="horz" lIns="91440" tIns="45720" rIns="91440" bIns="45720" rtlCol="0" anchor="ctr">
            <a:normAutofit/>
          </a:bodyPr>
          <a:lstStyle/>
          <a:p>
            <a:endParaRPr lang="pt-BR" dirty="0"/>
          </a:p>
        </p:txBody>
      </p:sp>
      <p:sp>
        <p:nvSpPr>
          <p:cNvPr id="4" name="Date Placeholder 3"/>
          <p:cNvSpPr>
            <a:spLocks noGrp="1"/>
          </p:cNvSpPr>
          <p:nvPr>
            <p:ph type="dt" sz="half" idx="2"/>
          </p:nvPr>
        </p:nvSpPr>
        <p:spPr>
          <a:xfrm>
            <a:off x="47363" y="6204855"/>
            <a:ext cx="1188000" cy="288000"/>
          </a:xfrm>
          <a:prstGeom prst="rect">
            <a:avLst/>
          </a:prstGeom>
        </p:spPr>
        <p:txBody>
          <a:bodyPr vert="horz" lIns="91440" tIns="45720" rIns="91440" bIns="45720" rtlCol="0" anchor="ctr"/>
          <a:lstStyle>
            <a:lvl1pPr algn="l">
              <a:defRPr sz="900" b="1">
                <a:solidFill>
                  <a:schemeClr val="bg1"/>
                </a:solidFill>
                <a:latin typeface="Arial" panose="020B0604020202020204" pitchFamily="34" charset="0"/>
                <a:cs typeface="Arial" panose="020B0604020202020204" pitchFamily="34" charset="0"/>
              </a:defRPr>
            </a:lvl1pPr>
          </a:lstStyle>
          <a:p>
            <a:r>
              <a:rPr lang="pt-BR" smtClean="0"/>
              <a:t>xexeo@cos.ufrj.br</a:t>
            </a:r>
            <a:endParaRPr lang="pt-BR" dirty="0"/>
          </a:p>
        </p:txBody>
      </p:sp>
      <p:sp>
        <p:nvSpPr>
          <p:cNvPr id="6" name="Slide Number Placeholder 5"/>
          <p:cNvSpPr>
            <a:spLocks noGrp="1"/>
          </p:cNvSpPr>
          <p:nvPr>
            <p:ph type="sldNum" sz="quarter" idx="4"/>
          </p:nvPr>
        </p:nvSpPr>
        <p:spPr>
          <a:xfrm>
            <a:off x="7837619" y="6228330"/>
            <a:ext cx="1188000" cy="288000"/>
          </a:xfrm>
          <a:prstGeom prst="rect">
            <a:avLst/>
          </a:prstGeom>
        </p:spPr>
        <p:txBody>
          <a:bodyPr vert="horz" lIns="91440" tIns="45720" rIns="91440" bIns="45720" rtlCol="0" anchor="ctr"/>
          <a:lstStyle>
            <a:lvl1pPr algn="r">
              <a:defRPr sz="900" b="1">
                <a:solidFill>
                  <a:schemeClr val="bg1"/>
                </a:solidFill>
                <a:latin typeface="Arial" panose="020B0604020202020204" pitchFamily="34" charset="0"/>
                <a:cs typeface="Arial" panose="020B0604020202020204" pitchFamily="34" charset="0"/>
              </a:defRPr>
            </a:lvl1pPr>
          </a:lstStyle>
          <a:p>
            <a:fld id="{4E30B200-BD54-46F7-A056-C385C5DB71A2}" type="slidenum">
              <a:rPr lang="pt-BR" smtClean="0"/>
              <a:pPr/>
              <a:t>‹#›</a:t>
            </a:fld>
            <a:endParaRPr lang="pt-BR" dirty="0"/>
          </a:p>
        </p:txBody>
      </p:sp>
      <p:sp>
        <p:nvSpPr>
          <p:cNvPr id="10" name="Text Placeholder 9"/>
          <p:cNvSpPr>
            <a:spLocks noGrp="1"/>
          </p:cNvSpPr>
          <p:nvPr>
            <p:ph type="body" idx="1"/>
          </p:nvPr>
        </p:nvSpPr>
        <p:spPr>
          <a:xfrm>
            <a:off x="47363" y="1347830"/>
            <a:ext cx="8978256" cy="459165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1" name="Footer Placeholder 10"/>
          <p:cNvSpPr>
            <a:spLocks noGrp="1"/>
          </p:cNvSpPr>
          <p:nvPr>
            <p:ph type="ftr" sz="quarter" idx="3"/>
          </p:nvPr>
        </p:nvSpPr>
        <p:spPr>
          <a:xfrm>
            <a:off x="3212044" y="6208133"/>
            <a:ext cx="2648894" cy="288000"/>
          </a:xfrm>
          <a:prstGeom prst="rect">
            <a:avLst/>
          </a:prstGeom>
        </p:spPr>
        <p:txBody>
          <a:bodyPr vert="horz" lIns="91440" tIns="45720" rIns="91440" bIns="45720" rtlCol="0" anchor="ctr"/>
          <a:lstStyle>
            <a:lvl1pPr algn="ctr">
              <a:defRPr sz="900" b="1">
                <a:solidFill>
                  <a:schemeClr val="bg1"/>
                </a:solidFill>
                <a:latin typeface="Arial" panose="020B0604020202020204" pitchFamily="34" charset="0"/>
                <a:cs typeface="Arial" panose="020B0604020202020204" pitchFamily="34" charset="0"/>
              </a:defRPr>
            </a:lvl1pPr>
          </a:lstStyle>
          <a:p>
            <a:r>
              <a:rPr lang="en-US" smtClean="0"/>
              <a:t>Jogos e Gênero</a:t>
            </a:r>
            <a:endParaRPr lang="en-US" dirty="0"/>
          </a:p>
        </p:txBody>
      </p:sp>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8" name="Picture 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spTree>
    <p:extLst>
      <p:ext uri="{BB962C8B-B14F-4D97-AF65-F5344CB8AC3E}">
        <p14:creationId xmlns:p14="http://schemas.microsoft.com/office/powerpoint/2010/main" val="327895298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lang="en-US" sz="4000" b="1" i="0" kern="1200" smtClean="0">
          <a:solidFill>
            <a:srgbClr val="2D719A"/>
          </a:solidFill>
          <a:effectLst/>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750"/>
        </a:spcBef>
        <a:buSzPct val="95000"/>
        <a:buFontTx/>
        <a:buBlip>
          <a:blip r:embed="rId25"/>
        </a:buBlip>
        <a:defRPr lang="en-US" sz="3200" b="0" i="0" kern="1200" smtClean="0">
          <a:solidFill>
            <a:schemeClr val="tx1"/>
          </a:solidFill>
          <a:effectLst/>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SzPct val="95000"/>
        <a:buFontTx/>
        <a:buBlip>
          <a:blip r:embed="rId25"/>
        </a:buBlip>
        <a:defRPr lang="en-US" sz="2800" b="0" i="0" kern="1200" smtClean="0">
          <a:solidFill>
            <a:schemeClr val="tx1"/>
          </a:solidFill>
          <a:effectLst/>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5000"/>
        <a:buFontTx/>
        <a:buBlip>
          <a:blip r:embed="rId25"/>
        </a:buBlip>
        <a:defRPr lang="en-US" sz="2400" b="0" i="0" kern="1200" smtClean="0">
          <a:solidFill>
            <a:schemeClr val="tx1"/>
          </a:solidFill>
          <a:effectLst/>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SzPct val="95000"/>
        <a:buFontTx/>
        <a:buBlip>
          <a:blip r:embed="rId25"/>
        </a:buBlip>
        <a:defRPr lang="en-US" sz="2000" b="0" i="0" kern="1200" smtClean="0">
          <a:solidFill>
            <a:schemeClr val="tx1"/>
          </a:solidFill>
          <a:effectLst/>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SzPct val="95000"/>
        <a:buFontTx/>
        <a:buBlip>
          <a:blip r:embed="rId25"/>
        </a:buBlip>
        <a:defRPr lang="en-US" sz="2000" b="0" i="0" kern="1200" smtClean="0">
          <a:solidFill>
            <a:schemeClr val="tx1"/>
          </a:solidFill>
          <a:effectLst/>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deshare.net/guest3bd2a12/gendergames-presentation" TargetMode="External"/><Relationship Id="rId2" Type="http://schemas.openxmlformats.org/officeDocument/2006/relationships/hyperlink" Target="http://sherigranerray.com/?p=90"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22.xml"/><Relationship Id="rId4" Type="http://schemas.openxmlformats.org/officeDocument/2006/relationships/image" Target="../media/image26.gi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2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gif"/><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normAutofit/>
          </a:bodyPr>
          <a:lstStyle/>
          <a:p>
            <a:r>
              <a:rPr lang="pt-BR" dirty="0" smtClean="0"/>
              <a:t>Geraldo Xexéo, </a:t>
            </a:r>
            <a:r>
              <a:rPr lang="pt-BR" dirty="0" err="1" smtClean="0"/>
              <a:t>D.Sc</a:t>
            </a:r>
            <a:r>
              <a:rPr lang="pt-BR" dirty="0" smtClean="0"/>
              <a:t>.</a:t>
            </a:r>
          </a:p>
          <a:p>
            <a:r>
              <a:rPr lang="pt-BR" sz="1400" dirty="0" smtClean="0"/>
              <a:t>PESC/COPPE &amp; DCC/IM</a:t>
            </a:r>
          </a:p>
          <a:p>
            <a:r>
              <a:rPr lang="pt-BR" sz="1400" dirty="0" smtClean="0"/>
              <a:t>UFRJ</a:t>
            </a:r>
            <a:endParaRPr lang="pt-BR" sz="1400" dirty="0"/>
          </a:p>
        </p:txBody>
      </p:sp>
      <p:sp>
        <p:nvSpPr>
          <p:cNvPr id="8" name="Title 7"/>
          <p:cNvSpPr>
            <a:spLocks noGrp="1"/>
          </p:cNvSpPr>
          <p:nvPr>
            <p:ph type="title"/>
          </p:nvPr>
        </p:nvSpPr>
        <p:spPr/>
        <p:txBody>
          <a:bodyPr/>
          <a:lstStyle/>
          <a:p>
            <a:r>
              <a:rPr lang="pt-BR" dirty="0" smtClean="0"/>
              <a:t>Jogos e Gênero</a:t>
            </a:r>
            <a:endParaRPr lang="pt-BR" dirty="0"/>
          </a:p>
        </p:txBody>
      </p:sp>
      <p:pic>
        <p:nvPicPr>
          <p:cNvPr id="9" name="Picture 15" descr="modelo2"/>
          <p:cNvPicPr>
            <a:picLocks noChangeAspect="1" noChangeArrowheads="1"/>
          </p:cNvPicPr>
          <p:nvPr/>
        </p:nvPicPr>
        <p:blipFill>
          <a:blip r:embed="rId2" cstate="print"/>
          <a:srcRect/>
          <a:stretch>
            <a:fillRect/>
          </a:stretch>
        </p:blipFill>
        <p:spPr bwMode="auto">
          <a:xfrm>
            <a:off x="2385982" y="2043611"/>
            <a:ext cx="1044875" cy="487301"/>
          </a:xfrm>
          <a:prstGeom prst="rect">
            <a:avLst/>
          </a:prstGeom>
          <a:noFill/>
          <a:ln w="9525">
            <a:noFill/>
            <a:miter lim="800000"/>
            <a:headEnd/>
            <a:tailEnd/>
          </a:ln>
        </p:spPr>
      </p:pic>
      <p:pic>
        <p:nvPicPr>
          <p:cNvPr id="10" name="Picture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9726" y="2069372"/>
            <a:ext cx="1161778" cy="487301"/>
          </a:xfrm>
          <a:prstGeom prst="rect">
            <a:avLst/>
          </a:prstGeom>
        </p:spPr>
      </p:pic>
      <p:pic>
        <p:nvPicPr>
          <p:cNvPr id="11" name="Picture 2" descr="http://www.ufrj.br/img/minerva/002minerva_color_h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0374" y="2069372"/>
            <a:ext cx="1214914" cy="48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19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BR" smtClean="0"/>
              <a:t>xexeo@cos.ufrj.br</a:t>
            </a:r>
            <a:endParaRPr lang="pt-BR"/>
          </a:p>
        </p:txBody>
      </p:sp>
      <p:sp>
        <p:nvSpPr>
          <p:cNvPr id="5" name="Footer Placeholder 4"/>
          <p:cNvSpPr>
            <a:spLocks noGrp="1"/>
          </p:cNvSpPr>
          <p:nvPr>
            <p:ph type="ftr" sz="quarter" idx="11"/>
          </p:nvPr>
        </p:nvSpPr>
        <p:spPr/>
        <p:txBody>
          <a:bodyPr/>
          <a:lstStyle/>
          <a:p>
            <a:r>
              <a:rPr lang="pt-BR" smtClean="0"/>
              <a:t>Jogos e Gênero</a:t>
            </a:r>
            <a:endParaRPr lang="pt-BR"/>
          </a:p>
        </p:txBody>
      </p:sp>
      <p:sp>
        <p:nvSpPr>
          <p:cNvPr id="4" name="Slide Number Placeholder 3"/>
          <p:cNvSpPr>
            <a:spLocks noGrp="1"/>
          </p:cNvSpPr>
          <p:nvPr>
            <p:ph type="sldNum" sz="quarter" idx="12"/>
          </p:nvPr>
        </p:nvSpPr>
        <p:spPr/>
        <p:txBody>
          <a:bodyPr/>
          <a:lstStyle/>
          <a:p>
            <a:fld id="{BB152AAB-E794-4AAE-96FF-3CDB8C5C9FC8}" type="slidenum">
              <a:rPr lang="pt-BR" smtClean="0"/>
              <a:pPr/>
              <a:t>10</a:t>
            </a:fld>
            <a:endParaRPr lang="pt-BR"/>
          </a:p>
        </p:txBody>
      </p:sp>
      <p:sp>
        <p:nvSpPr>
          <p:cNvPr id="2" name="Title 1"/>
          <p:cNvSpPr>
            <a:spLocks noGrp="1"/>
          </p:cNvSpPr>
          <p:nvPr>
            <p:ph type="title"/>
          </p:nvPr>
        </p:nvSpPr>
        <p:spPr/>
        <p:txBody>
          <a:bodyPr/>
          <a:lstStyle/>
          <a:p>
            <a:r>
              <a:rPr lang="pt-BR" smtClean="0"/>
              <a:t>Mulheres jogam!</a:t>
            </a:r>
            <a:endParaRPr lang="pt-BR" dirty="0"/>
          </a:p>
        </p:txBody>
      </p:sp>
      <p:graphicFrame>
        <p:nvGraphicFramePr>
          <p:cNvPr id="14" name="Chart 13"/>
          <p:cNvGraphicFramePr/>
          <p:nvPr>
            <p:extLst/>
          </p:nvPr>
        </p:nvGraphicFramePr>
        <p:xfrm>
          <a:off x="658731" y="971133"/>
          <a:ext cx="7008440" cy="5255730"/>
        </p:xfrm>
        <a:graphic>
          <a:graphicData uri="http://schemas.openxmlformats.org/drawingml/2006/chart">
            <c:chart xmlns:c="http://schemas.openxmlformats.org/drawingml/2006/chart" xmlns:r="http://schemas.openxmlformats.org/officeDocument/2006/relationships" r:id="rId3"/>
          </a:graphicData>
        </a:graphic>
      </p:graphicFrame>
      <p:sp>
        <p:nvSpPr>
          <p:cNvPr id="15" name="Snip Single Corner Rectangle 14"/>
          <p:cNvSpPr/>
          <p:nvPr/>
        </p:nvSpPr>
        <p:spPr>
          <a:xfrm>
            <a:off x="1360652" y="2640003"/>
            <a:ext cx="5604598" cy="1706285"/>
          </a:xfrm>
          <a:prstGeom prst="snip1Rect">
            <a:avLst/>
          </a:prstGeom>
          <a:solidFill>
            <a:srgbClr val="2D719A"/>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r>
              <a:rPr lang="pt-B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Mulheres de 18 anos ou mais representam uma porção maior da população (31%) de jogadores que homens de 18 ou menos (17%)</a:t>
            </a:r>
            <a:endParaRPr lang="pt-BR" sz="2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pSp>
        <p:nvGrpSpPr>
          <p:cNvPr id="9" name="Group 8"/>
          <p:cNvGrpSpPr/>
          <p:nvPr/>
        </p:nvGrpSpPr>
        <p:grpSpPr>
          <a:xfrm>
            <a:off x="7204896" y="5004038"/>
            <a:ext cx="1476231" cy="754507"/>
            <a:chOff x="7204896" y="5004038"/>
            <a:chExt cx="1476231" cy="754507"/>
          </a:xfrm>
        </p:grpSpPr>
        <p:pic>
          <p:nvPicPr>
            <p:cNvPr id="10" name="Picture 2"/>
            <p:cNvPicPr>
              <a:picLocks noChangeAspect="1" noChangeArrowheads="1"/>
            </p:cNvPicPr>
            <p:nvPr/>
          </p:nvPicPr>
          <p:blipFill>
            <a:blip r:embed="rId4" cstate="screen"/>
            <a:srcRect/>
            <a:stretch>
              <a:fillRect/>
            </a:stretch>
          </p:blipFill>
          <p:spPr bwMode="auto">
            <a:xfrm>
              <a:off x="7204896" y="5004038"/>
              <a:ext cx="1403350" cy="690562"/>
            </a:xfrm>
            <a:prstGeom prst="rect">
              <a:avLst/>
            </a:prstGeom>
            <a:noFill/>
            <a:ln w="9525">
              <a:noFill/>
              <a:miter lim="800000"/>
              <a:headEnd/>
              <a:tailEnd/>
            </a:ln>
          </p:spPr>
        </p:pic>
        <p:sp>
          <p:nvSpPr>
            <p:cNvPr id="12" name="TextBox 11"/>
            <p:cNvSpPr txBox="1"/>
            <p:nvPr/>
          </p:nvSpPr>
          <p:spPr>
            <a:xfrm>
              <a:off x="8028384" y="5389213"/>
              <a:ext cx="652743" cy="369332"/>
            </a:xfrm>
            <a:prstGeom prst="rect">
              <a:avLst/>
            </a:prstGeom>
            <a:noFill/>
          </p:spPr>
          <p:txBody>
            <a:bodyPr wrap="none" rtlCol="0">
              <a:spAutoFit/>
            </a:bodyPr>
            <a:lstStyle/>
            <a:p>
              <a:r>
                <a:rPr lang="pt-BR" dirty="0" smtClean="0"/>
                <a:t>2016</a:t>
              </a:r>
              <a:endParaRPr lang="pt-BR" dirty="0"/>
            </a:p>
          </p:txBody>
        </p:sp>
      </p:grpSp>
    </p:spTree>
    <p:extLst>
      <p:ext uri="{BB962C8B-B14F-4D97-AF65-F5344CB8AC3E}">
        <p14:creationId xmlns:p14="http://schemas.microsoft.com/office/powerpoint/2010/main" val="165020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BR" smtClean="0"/>
              <a:t>xexeo@cos.ufrj.br</a:t>
            </a:r>
            <a:endParaRPr lang="pt-BR"/>
          </a:p>
        </p:txBody>
      </p:sp>
      <p:sp>
        <p:nvSpPr>
          <p:cNvPr id="5" name="Footer Placeholder 4"/>
          <p:cNvSpPr>
            <a:spLocks noGrp="1"/>
          </p:cNvSpPr>
          <p:nvPr>
            <p:ph type="ftr" sz="quarter" idx="11"/>
          </p:nvPr>
        </p:nvSpPr>
        <p:spPr/>
        <p:txBody>
          <a:bodyPr/>
          <a:lstStyle/>
          <a:p>
            <a:r>
              <a:rPr lang="pt-BR" smtClean="0"/>
              <a:t>Jogos e Gênero</a:t>
            </a:r>
            <a:endParaRPr lang="pt-BR"/>
          </a:p>
        </p:txBody>
      </p:sp>
      <p:sp>
        <p:nvSpPr>
          <p:cNvPr id="4" name="Slide Number Placeholder 3"/>
          <p:cNvSpPr>
            <a:spLocks noGrp="1"/>
          </p:cNvSpPr>
          <p:nvPr>
            <p:ph type="sldNum" sz="quarter" idx="12"/>
          </p:nvPr>
        </p:nvSpPr>
        <p:spPr/>
        <p:txBody>
          <a:bodyPr/>
          <a:lstStyle/>
          <a:p>
            <a:fld id="{BB152AAB-E794-4AAE-96FF-3CDB8C5C9FC8}" type="slidenum">
              <a:rPr lang="pt-BR" smtClean="0"/>
              <a:pPr/>
              <a:t>11</a:t>
            </a:fld>
            <a:endParaRPr lang="pt-BR"/>
          </a:p>
        </p:txBody>
      </p:sp>
      <p:sp>
        <p:nvSpPr>
          <p:cNvPr id="2" name="Title 1"/>
          <p:cNvSpPr>
            <a:spLocks noGrp="1"/>
          </p:cNvSpPr>
          <p:nvPr>
            <p:ph type="title"/>
          </p:nvPr>
        </p:nvSpPr>
        <p:spPr/>
        <p:txBody>
          <a:bodyPr/>
          <a:lstStyle/>
          <a:p>
            <a:r>
              <a:rPr lang="pt-BR" dirty="0" smtClean="0"/>
              <a:t>Mulheres no Brasil jogam!</a:t>
            </a:r>
            <a:endParaRPr lang="pt-BR" dirty="0"/>
          </a:p>
        </p:txBody>
      </p:sp>
      <p:graphicFrame>
        <p:nvGraphicFramePr>
          <p:cNvPr id="14" name="Chart 13"/>
          <p:cNvGraphicFramePr/>
          <p:nvPr>
            <p:extLst/>
          </p:nvPr>
        </p:nvGraphicFramePr>
        <p:xfrm>
          <a:off x="658731" y="971133"/>
          <a:ext cx="7008440" cy="525573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a:picLocks noChangeAspect="1"/>
          </p:cNvPicPr>
          <p:nvPr/>
        </p:nvPicPr>
        <p:blipFill>
          <a:blip r:embed="rId4"/>
          <a:stretch>
            <a:fillRect/>
          </a:stretch>
        </p:blipFill>
        <p:spPr>
          <a:xfrm>
            <a:off x="7899975" y="4653136"/>
            <a:ext cx="1122197" cy="1323188"/>
          </a:xfrm>
          <a:prstGeom prst="rect">
            <a:avLst/>
          </a:prstGeom>
        </p:spPr>
      </p:pic>
    </p:spTree>
    <p:extLst>
      <p:ext uri="{BB962C8B-B14F-4D97-AF65-F5344CB8AC3E}">
        <p14:creationId xmlns:p14="http://schemas.microsoft.com/office/powerpoint/2010/main" val="26053068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12</a:t>
            </a:fld>
            <a:endParaRPr lang="pt-BR" dirty="0"/>
          </a:p>
        </p:txBody>
      </p:sp>
      <p:sp>
        <p:nvSpPr>
          <p:cNvPr id="2" name="Title 1"/>
          <p:cNvSpPr>
            <a:spLocks noGrp="1"/>
          </p:cNvSpPr>
          <p:nvPr>
            <p:ph type="title"/>
          </p:nvPr>
        </p:nvSpPr>
        <p:spPr/>
        <p:txBody>
          <a:bodyPr/>
          <a:lstStyle/>
          <a:p>
            <a:r>
              <a:rPr lang="pt-BR" dirty="0" smtClean="0"/>
              <a:t>Não se Acham </a:t>
            </a:r>
            <a:r>
              <a:rPr lang="pt-BR" dirty="0" err="1" smtClean="0"/>
              <a:t>Gamers</a:t>
            </a:r>
            <a:endParaRPr lang="pt-BR" dirty="0"/>
          </a:p>
        </p:txBody>
      </p:sp>
      <p:pic>
        <p:nvPicPr>
          <p:cNvPr id="8" name="Picture 7"/>
          <p:cNvPicPr>
            <a:picLocks noChangeAspect="1"/>
          </p:cNvPicPr>
          <p:nvPr/>
        </p:nvPicPr>
        <p:blipFill>
          <a:blip r:embed="rId2"/>
          <a:stretch>
            <a:fillRect/>
          </a:stretch>
        </p:blipFill>
        <p:spPr>
          <a:xfrm>
            <a:off x="1357282" y="922178"/>
            <a:ext cx="6476077" cy="5035298"/>
          </a:xfrm>
          <a:prstGeom prst="rect">
            <a:avLst/>
          </a:prstGeom>
        </p:spPr>
      </p:pic>
    </p:spTree>
    <p:extLst>
      <p:ext uri="{BB962C8B-B14F-4D97-AF65-F5344CB8AC3E}">
        <p14:creationId xmlns:p14="http://schemas.microsoft.com/office/powerpoint/2010/main" val="1184847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normAutofit fontScale="90000"/>
          </a:bodyPr>
          <a:lstStyle/>
          <a:p>
            <a:r>
              <a:rPr lang="pt-BR" dirty="0" smtClean="0"/>
              <a:t>O que está acontecendo?</a:t>
            </a:r>
            <a:endParaRPr lang="pt-BR" dirty="0"/>
          </a:p>
        </p:txBody>
      </p:sp>
      <p:sp>
        <p:nvSpPr>
          <p:cNvPr id="6" name="Subtitle 5"/>
          <p:cNvSpPr>
            <a:spLocks noGrp="1"/>
          </p:cNvSpPr>
          <p:nvPr>
            <p:ph type="subTitle" sz="quarter" idx="1"/>
          </p:nvPr>
        </p:nvSpPr>
        <p:spPr/>
        <p:txBody>
          <a:bodyPr/>
          <a:lstStyle/>
          <a:p>
            <a:endParaRPr lang="pt-BR"/>
          </a:p>
        </p:txBody>
      </p:sp>
      <p:sp>
        <p:nvSpPr>
          <p:cNvPr id="2" name="Date Placeholder 1"/>
          <p:cNvSpPr>
            <a:spLocks noGrp="1"/>
          </p:cNvSpPr>
          <p:nvPr>
            <p:ph type="dt" sz="half" idx="10"/>
          </p:nvPr>
        </p:nvSpPr>
        <p:spPr/>
        <p:txBody>
          <a:bodyPr/>
          <a:lstStyle/>
          <a:p>
            <a:r>
              <a:rPr lang="pt-BR" smtClean="0"/>
              <a:t>xexeo@cos.ufrj.br</a:t>
            </a:r>
            <a:endParaRPr lang="pt-BR" dirty="0"/>
          </a:p>
        </p:txBody>
      </p:sp>
      <p:sp>
        <p:nvSpPr>
          <p:cNvPr id="3" name="Footer Placeholder 2"/>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13</a:t>
            </a:fld>
            <a:endParaRPr lang="pt-BR" dirty="0"/>
          </a:p>
        </p:txBody>
      </p:sp>
    </p:spTree>
    <p:extLst>
      <p:ext uri="{BB962C8B-B14F-4D97-AF65-F5344CB8AC3E}">
        <p14:creationId xmlns:p14="http://schemas.microsoft.com/office/powerpoint/2010/main" val="3793665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smtClean="0"/>
              <a:t>A Indústria de jogos ainda é dominada pelos estereótipos</a:t>
            </a:r>
            <a:endParaRPr lang="pt-BR" dirty="0"/>
          </a:p>
        </p:txBody>
      </p:sp>
      <p:sp>
        <p:nvSpPr>
          <p:cNvPr id="3" name="Subtitle 2"/>
          <p:cNvSpPr>
            <a:spLocks noGrp="1"/>
          </p:cNvSpPr>
          <p:nvPr>
            <p:ph type="subTitle" sz="quarter" idx="1"/>
          </p:nvPr>
        </p:nvSpPr>
        <p:spPr/>
        <p:txBody>
          <a:bodyPr>
            <a:normAutofit fontScale="70000" lnSpcReduction="20000"/>
          </a:bodyPr>
          <a:lstStyle/>
          <a:p>
            <a:r>
              <a:rPr lang="en-US" dirty="0" smtClean="0"/>
              <a:t>“The Game Industry Has a Stereotypical View of Players”</a:t>
            </a:r>
          </a:p>
          <a:p>
            <a:r>
              <a:rPr lang="pt-BR" dirty="0" err="1" smtClean="0"/>
              <a:t>investiGaming</a:t>
            </a:r>
            <a:r>
              <a:rPr lang="pt-BR" dirty="0" smtClean="0"/>
              <a:t> - </a:t>
            </a:r>
            <a:r>
              <a:rPr lang="en-US" dirty="0" smtClean="0"/>
              <a:t>Research Findings min on Gender and Games</a:t>
            </a:r>
          </a:p>
          <a:p>
            <a:r>
              <a:rPr lang="en-US" dirty="0" err="1" smtClean="0"/>
              <a:t>Heeter</a:t>
            </a:r>
            <a:r>
              <a:rPr lang="en-US" dirty="0" smtClean="0"/>
              <a:t>, C. Winn, B (Editors)</a:t>
            </a:r>
            <a:endParaRPr lang="pt-BR" dirty="0"/>
          </a:p>
        </p:txBody>
      </p:sp>
      <p:sp>
        <p:nvSpPr>
          <p:cNvPr id="6" name="Date Placeholder 5"/>
          <p:cNvSpPr>
            <a:spLocks noGrp="1"/>
          </p:cNvSpPr>
          <p:nvPr>
            <p:ph type="dt" sz="half" idx="10"/>
          </p:nvPr>
        </p:nvSpPr>
        <p:spPr/>
        <p:txBody>
          <a:bodyPr/>
          <a:lstStyle/>
          <a:p>
            <a:r>
              <a:rPr lang="pt-BR" smtClean="0"/>
              <a:t>xexeo@cos.ufrj.br</a:t>
            </a:r>
            <a:endParaRPr lang="pt-BR" dirty="0"/>
          </a:p>
        </p:txBody>
      </p:sp>
      <p:sp>
        <p:nvSpPr>
          <p:cNvPr id="7" name="Footer Placeholder 6"/>
          <p:cNvSpPr>
            <a:spLocks noGrp="1"/>
          </p:cNvSpPr>
          <p:nvPr>
            <p:ph type="ftr" sz="quarter" idx="11"/>
          </p:nvPr>
        </p:nvSpPr>
        <p:spPr/>
        <p:txBody>
          <a:bodyPr/>
          <a:lstStyle/>
          <a:p>
            <a:r>
              <a:rPr lang="en-US" smtClean="0"/>
              <a:t>Jogos e Gênero</a:t>
            </a:r>
            <a:endParaRPr lang="en-US" dirty="0"/>
          </a:p>
        </p:txBody>
      </p:sp>
      <p:sp>
        <p:nvSpPr>
          <p:cNvPr id="8" name="Slide Number Placeholder 7"/>
          <p:cNvSpPr>
            <a:spLocks noGrp="1"/>
          </p:cNvSpPr>
          <p:nvPr>
            <p:ph type="sldNum" sz="quarter" idx="12"/>
          </p:nvPr>
        </p:nvSpPr>
        <p:spPr/>
        <p:txBody>
          <a:bodyPr/>
          <a:lstStyle/>
          <a:p>
            <a:fld id="{4E30B200-BD54-46F7-A056-C385C5DB71A2}" type="slidenum">
              <a:rPr lang="pt-BR" smtClean="0"/>
              <a:pPr/>
              <a:t>14</a:t>
            </a:fld>
            <a:endParaRPr lang="pt-BR" dirty="0"/>
          </a:p>
        </p:txBody>
      </p:sp>
    </p:spTree>
    <p:extLst>
      <p:ext uri="{BB962C8B-B14F-4D97-AF65-F5344CB8AC3E}">
        <p14:creationId xmlns:p14="http://schemas.microsoft.com/office/powerpoint/2010/main" val="4061378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Estereótipos?</a:t>
            </a:r>
            <a:endParaRPr lang="pt-BR" dirty="0"/>
          </a:p>
        </p:txBody>
      </p:sp>
      <p:sp>
        <p:nvSpPr>
          <p:cNvPr id="4" name="Content Placeholder 3"/>
          <p:cNvSpPr>
            <a:spLocks noGrp="1"/>
          </p:cNvSpPr>
          <p:nvPr>
            <p:ph sz="quarter" idx="13"/>
          </p:nvPr>
        </p:nvSpPr>
        <p:spPr/>
        <p:txBody>
          <a:bodyPr/>
          <a:lstStyle/>
          <a:p>
            <a:r>
              <a:rPr lang="pt-BR" dirty="0" smtClean="0"/>
              <a:t>Construções sociais que, por que vivemos dentro delas, se tornam reais</a:t>
            </a:r>
          </a:p>
          <a:p>
            <a:r>
              <a:rPr lang="pt-BR" dirty="0" smtClean="0"/>
              <a:t>Premissas</a:t>
            </a:r>
            <a:endParaRPr lang="pt-BR" dirty="0"/>
          </a:p>
          <a:p>
            <a:pPr lvl="1"/>
            <a:r>
              <a:rPr lang="pt-BR" dirty="0" smtClean="0"/>
              <a:t>Existem diferenças de gênero</a:t>
            </a:r>
          </a:p>
          <a:p>
            <a:pPr lvl="1"/>
            <a:r>
              <a:rPr lang="pt-BR" dirty="0" smtClean="0"/>
              <a:t>Existe um componente psicológico nelas</a:t>
            </a:r>
          </a:p>
          <a:p>
            <a:pPr lvl="1"/>
            <a:r>
              <a:rPr lang="pt-BR" dirty="0" smtClean="0"/>
              <a:t>Diferenças fisiológicas não são preditivas e são dominadas pelas diferenças de ambiente</a:t>
            </a:r>
          </a:p>
          <a:p>
            <a:pPr lvl="1"/>
            <a:endParaRPr lang="pt-BR" dirty="0"/>
          </a:p>
        </p:txBody>
      </p:sp>
      <p:sp>
        <p:nvSpPr>
          <p:cNvPr id="5" name="Date Placeholder 4"/>
          <p:cNvSpPr>
            <a:spLocks noGrp="1"/>
          </p:cNvSpPr>
          <p:nvPr>
            <p:ph type="dt" sz="half" idx="10"/>
          </p:nvPr>
        </p:nvSpPr>
        <p:spPr/>
        <p:txBody>
          <a:bodyPr/>
          <a:lstStyle/>
          <a:p>
            <a:r>
              <a:rPr lang="pt-BR" smtClean="0"/>
              <a:t>xexeo@cos.ufrj.br</a:t>
            </a:r>
            <a:endParaRPr lang="pt-BR" dirty="0"/>
          </a:p>
        </p:txBody>
      </p:sp>
      <p:sp>
        <p:nvSpPr>
          <p:cNvPr id="6" name="Footer Placeholder 5"/>
          <p:cNvSpPr>
            <a:spLocks noGrp="1"/>
          </p:cNvSpPr>
          <p:nvPr>
            <p:ph type="ftr" sz="quarter" idx="11"/>
          </p:nvPr>
        </p:nvSpPr>
        <p:spPr/>
        <p:txBody>
          <a:bodyPr/>
          <a:lstStyle/>
          <a:p>
            <a:r>
              <a:rPr lang="en-US" smtClean="0"/>
              <a:t>Jogos e Gênero</a:t>
            </a:r>
            <a:endParaRPr lang="en-US" dirty="0"/>
          </a:p>
        </p:txBody>
      </p:sp>
      <p:sp>
        <p:nvSpPr>
          <p:cNvPr id="7" name="Slide Number Placeholder 6"/>
          <p:cNvSpPr>
            <a:spLocks noGrp="1"/>
          </p:cNvSpPr>
          <p:nvPr>
            <p:ph type="sldNum" sz="quarter" idx="12"/>
          </p:nvPr>
        </p:nvSpPr>
        <p:spPr/>
        <p:txBody>
          <a:bodyPr/>
          <a:lstStyle/>
          <a:p>
            <a:fld id="{4E30B200-BD54-46F7-A056-C385C5DB71A2}" type="slidenum">
              <a:rPr lang="pt-BR" smtClean="0"/>
              <a:pPr/>
              <a:t>15</a:t>
            </a:fld>
            <a:endParaRPr lang="pt-BR" dirty="0"/>
          </a:p>
        </p:txBody>
      </p:sp>
    </p:spTree>
    <p:extLst>
      <p:ext uri="{BB962C8B-B14F-4D97-AF65-F5344CB8AC3E}">
        <p14:creationId xmlns:p14="http://schemas.microsoft.com/office/powerpoint/2010/main" val="7100260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Domínio Masculino nas Narrativas</a:t>
            </a:r>
            <a:endParaRPr lang="pt-BR" dirty="0"/>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16</a:t>
            </a:fld>
            <a:endParaRPr lang="pt-BR" dirty="0"/>
          </a:p>
        </p:txBody>
      </p:sp>
      <p:sp>
        <p:nvSpPr>
          <p:cNvPr id="6" name="Content Placeholder 5"/>
          <p:cNvSpPr>
            <a:spLocks noGrp="1"/>
          </p:cNvSpPr>
          <p:nvPr>
            <p:ph sz="quarter" idx="13"/>
          </p:nvPr>
        </p:nvSpPr>
        <p:spPr/>
        <p:txBody>
          <a:bodyPr>
            <a:normAutofit fontScale="70000" lnSpcReduction="20000"/>
          </a:bodyPr>
          <a:lstStyle/>
          <a:p>
            <a:r>
              <a:rPr lang="pt-BR" dirty="0" smtClean="0"/>
              <a:t>Homens aparecem mais vezes como protagonistas das narrativas</a:t>
            </a:r>
          </a:p>
          <a:p>
            <a:r>
              <a:rPr lang="pt-BR" dirty="0" smtClean="0"/>
              <a:t>A maioria das narrativas de jogos são sobre fantasias violenta de poder masculinas</a:t>
            </a:r>
          </a:p>
          <a:p>
            <a:r>
              <a:rPr lang="pt-BR" dirty="0" smtClean="0"/>
              <a:t>Caracteres femininos são geralmente a donzela-em-perigo ou uma vítima assassinada para justificar a violência masculina</a:t>
            </a:r>
          </a:p>
          <a:p>
            <a:r>
              <a:rPr lang="pt-BR" dirty="0" err="1" smtClean="0"/>
              <a:t>Sexualização</a:t>
            </a:r>
            <a:r>
              <a:rPr lang="pt-BR" dirty="0" smtClean="0"/>
              <a:t> masculina e feminina diminuiu em relação a estudos prévios</a:t>
            </a:r>
          </a:p>
          <a:p>
            <a:r>
              <a:rPr lang="pt-BR" dirty="0" smtClean="0"/>
              <a:t>Os personagens, masculinos e femininos, estão cada vez mais complexos</a:t>
            </a:r>
          </a:p>
          <a:p>
            <a:r>
              <a:rPr lang="pt-BR" dirty="0" smtClean="0"/>
              <a:t>Jogos perpetuam as </a:t>
            </a:r>
            <a:r>
              <a:rPr lang="pt-BR" dirty="0" err="1" smtClean="0"/>
              <a:t>inigualdades</a:t>
            </a:r>
            <a:r>
              <a:rPr lang="pt-BR" dirty="0" smtClean="0"/>
              <a:t> de gênero em suas audiências</a:t>
            </a:r>
          </a:p>
          <a:p>
            <a:pPr lvl="3"/>
            <a:r>
              <a:rPr lang="pt-BR" dirty="0" err="1" smtClean="0"/>
              <a:t>Friedberg</a:t>
            </a:r>
            <a:r>
              <a:rPr lang="pt-BR" dirty="0" smtClean="0"/>
              <a:t>, </a:t>
            </a:r>
            <a:r>
              <a:rPr lang="pt-BR" dirty="0" err="1" smtClean="0"/>
              <a:t>Jared</a:t>
            </a:r>
            <a:r>
              <a:rPr lang="pt-BR" dirty="0" smtClean="0"/>
              <a:t>. </a:t>
            </a:r>
            <a:r>
              <a:rPr lang="pt-BR" dirty="0" err="1" smtClean="0"/>
              <a:t>Gender</a:t>
            </a:r>
            <a:r>
              <a:rPr lang="pt-BR" dirty="0" smtClean="0"/>
              <a:t> Games: A </a:t>
            </a:r>
            <a:r>
              <a:rPr lang="pt-BR" dirty="0" err="1" smtClean="0"/>
              <a:t>Content</a:t>
            </a:r>
            <a:r>
              <a:rPr lang="pt-BR" dirty="0" smtClean="0"/>
              <a:t> </a:t>
            </a:r>
            <a:r>
              <a:rPr lang="pt-BR" dirty="0" err="1" smtClean="0"/>
              <a:t>Analysis</a:t>
            </a:r>
            <a:r>
              <a:rPr lang="pt-BR" dirty="0" smtClean="0"/>
              <a:t> </a:t>
            </a:r>
            <a:r>
              <a:rPr lang="pt-BR" dirty="0" err="1" smtClean="0"/>
              <a:t>of</a:t>
            </a:r>
            <a:r>
              <a:rPr lang="pt-BR" dirty="0" smtClean="0"/>
              <a:t> </a:t>
            </a:r>
            <a:r>
              <a:rPr lang="pt-BR" dirty="0" err="1" smtClean="0"/>
              <a:t>Gender</a:t>
            </a:r>
            <a:r>
              <a:rPr lang="pt-BR" dirty="0" smtClean="0"/>
              <a:t> </a:t>
            </a:r>
            <a:r>
              <a:rPr lang="pt-BR" dirty="0" err="1" smtClean="0"/>
              <a:t>Portrayals</a:t>
            </a:r>
            <a:r>
              <a:rPr lang="pt-BR" dirty="0" smtClean="0"/>
              <a:t> in </a:t>
            </a:r>
            <a:r>
              <a:rPr lang="pt-BR" dirty="0" err="1" smtClean="0"/>
              <a:t>Modern</a:t>
            </a:r>
            <a:r>
              <a:rPr lang="pt-BR" dirty="0" smtClean="0"/>
              <a:t>, </a:t>
            </a:r>
            <a:r>
              <a:rPr lang="pt-BR" dirty="0" err="1" smtClean="0"/>
              <a:t>Narrative</a:t>
            </a:r>
            <a:r>
              <a:rPr lang="pt-BR" dirty="0" smtClean="0"/>
              <a:t> </a:t>
            </a:r>
            <a:r>
              <a:rPr lang="pt-BR" dirty="0" err="1" smtClean="0"/>
              <a:t>Video</a:t>
            </a:r>
            <a:r>
              <a:rPr lang="pt-BR" dirty="0" smtClean="0"/>
              <a:t> Games. </a:t>
            </a:r>
            <a:r>
              <a:rPr lang="pt-BR" dirty="0" err="1" smtClean="0"/>
              <a:t>Sociology</a:t>
            </a:r>
            <a:r>
              <a:rPr lang="pt-BR" dirty="0" smtClean="0"/>
              <a:t> </a:t>
            </a:r>
            <a:r>
              <a:rPr lang="pt-BR" dirty="0" err="1" smtClean="0"/>
              <a:t>Theses</a:t>
            </a:r>
            <a:r>
              <a:rPr lang="pt-BR" dirty="0" smtClean="0"/>
              <a:t>, </a:t>
            </a:r>
            <a:r>
              <a:rPr lang="pt-BR" dirty="0" err="1" smtClean="0"/>
              <a:t>Department</a:t>
            </a:r>
            <a:r>
              <a:rPr lang="pt-BR" dirty="0" smtClean="0"/>
              <a:t> </a:t>
            </a:r>
            <a:r>
              <a:rPr lang="pt-BR" dirty="0" err="1" smtClean="0"/>
              <a:t>of</a:t>
            </a:r>
            <a:r>
              <a:rPr lang="pt-BR" dirty="0" smtClean="0"/>
              <a:t> </a:t>
            </a:r>
            <a:r>
              <a:rPr lang="pt-BR" dirty="0" err="1" smtClean="0"/>
              <a:t>Sociology</a:t>
            </a:r>
            <a:r>
              <a:rPr lang="pt-BR" dirty="0" smtClean="0"/>
              <a:t>, </a:t>
            </a:r>
            <a:r>
              <a:rPr lang="pt-BR" dirty="0" err="1" smtClean="0"/>
              <a:t>Georgia</a:t>
            </a:r>
            <a:r>
              <a:rPr lang="pt-BR" dirty="0" smtClean="0"/>
              <a:t> </a:t>
            </a:r>
            <a:r>
              <a:rPr lang="pt-BR" dirty="0" err="1" smtClean="0"/>
              <a:t>State</a:t>
            </a:r>
            <a:r>
              <a:rPr lang="pt-BR" dirty="0" smtClean="0"/>
              <a:t> </a:t>
            </a:r>
            <a:r>
              <a:rPr lang="pt-BR" dirty="0" err="1" smtClean="0"/>
              <a:t>University</a:t>
            </a:r>
            <a:r>
              <a:rPr lang="pt-BR" dirty="0" smtClean="0"/>
              <a:t>, 2015</a:t>
            </a:r>
          </a:p>
          <a:p>
            <a:pPr lvl="5"/>
            <a:r>
              <a:rPr lang="pt-BR" dirty="0"/>
              <a:t>10 jogos populares com narrativa aleatoriamente escolhidos</a:t>
            </a:r>
          </a:p>
          <a:p>
            <a:pPr lvl="5"/>
            <a:r>
              <a:rPr lang="pt-BR" dirty="0" err="1" smtClean="0"/>
              <a:t>Assassin´s</a:t>
            </a:r>
            <a:r>
              <a:rPr lang="pt-BR" dirty="0" smtClean="0"/>
              <a:t> </a:t>
            </a:r>
            <a:r>
              <a:rPr lang="pt-BR" dirty="0" err="1" smtClean="0"/>
              <a:t>Creed</a:t>
            </a:r>
            <a:r>
              <a:rPr lang="pt-BR" dirty="0" smtClean="0"/>
              <a:t> 2, </a:t>
            </a:r>
            <a:r>
              <a:rPr lang="pt-BR" dirty="0" err="1" smtClean="0"/>
              <a:t>Bioshock</a:t>
            </a:r>
            <a:r>
              <a:rPr lang="pt-BR" dirty="0" smtClean="0"/>
              <a:t>, </a:t>
            </a:r>
            <a:r>
              <a:rPr lang="pt-BR" dirty="0" err="1" smtClean="0"/>
              <a:t>Dishonored</a:t>
            </a:r>
            <a:r>
              <a:rPr lang="pt-BR" dirty="0" smtClean="0"/>
              <a:t>, </a:t>
            </a:r>
            <a:r>
              <a:rPr lang="pt-BR" dirty="0" err="1" smtClean="0"/>
              <a:t>Fallout</a:t>
            </a:r>
            <a:r>
              <a:rPr lang="pt-BR" dirty="0" smtClean="0"/>
              <a:t> 3, Portal 2, </a:t>
            </a:r>
            <a:r>
              <a:rPr lang="pt-BR" dirty="0" err="1" smtClean="0"/>
              <a:t>Red</a:t>
            </a:r>
            <a:r>
              <a:rPr lang="pt-BR" dirty="0" smtClean="0"/>
              <a:t> </a:t>
            </a:r>
            <a:r>
              <a:rPr lang="pt-BR" dirty="0" err="1" smtClean="0"/>
              <a:t>Dead</a:t>
            </a:r>
            <a:r>
              <a:rPr lang="pt-BR" dirty="0" smtClean="0"/>
              <a:t> </a:t>
            </a:r>
            <a:r>
              <a:rPr lang="pt-BR" dirty="0" err="1" smtClean="0"/>
              <a:t>Redemption</a:t>
            </a:r>
            <a:r>
              <a:rPr lang="pt-BR" dirty="0" smtClean="0"/>
              <a:t>, </a:t>
            </a:r>
            <a:r>
              <a:rPr lang="pt-BR" dirty="0" err="1" smtClean="0"/>
              <a:t>Resident</a:t>
            </a:r>
            <a:r>
              <a:rPr lang="pt-BR" dirty="0" smtClean="0"/>
              <a:t> </a:t>
            </a:r>
            <a:r>
              <a:rPr lang="pt-BR" dirty="0" err="1" smtClean="0"/>
              <a:t>Evil</a:t>
            </a:r>
            <a:r>
              <a:rPr lang="pt-BR" dirty="0" smtClean="0"/>
              <a:t> 5, The </a:t>
            </a:r>
            <a:r>
              <a:rPr lang="pt-BR" dirty="0" err="1" smtClean="0"/>
              <a:t>Legend</a:t>
            </a:r>
            <a:r>
              <a:rPr lang="pt-BR" dirty="0" smtClean="0"/>
              <a:t> </a:t>
            </a:r>
            <a:r>
              <a:rPr lang="pt-BR" dirty="0" err="1" smtClean="0"/>
              <a:t>of</a:t>
            </a:r>
            <a:r>
              <a:rPr lang="pt-BR" dirty="0" smtClean="0"/>
              <a:t> </a:t>
            </a:r>
            <a:r>
              <a:rPr lang="pt-BR" dirty="0" err="1" smtClean="0"/>
              <a:t>Zelda</a:t>
            </a:r>
            <a:r>
              <a:rPr lang="pt-BR" dirty="0" smtClean="0"/>
              <a:t>: </a:t>
            </a:r>
            <a:r>
              <a:rPr lang="pt-BR" dirty="0" err="1" smtClean="0"/>
              <a:t>Skyward</a:t>
            </a:r>
            <a:r>
              <a:rPr lang="pt-BR" dirty="0" smtClean="0"/>
              <a:t>, </a:t>
            </a:r>
            <a:r>
              <a:rPr lang="pt-BR" dirty="0" err="1" smtClean="0"/>
              <a:t>Tomb</a:t>
            </a:r>
            <a:r>
              <a:rPr lang="pt-BR" dirty="0" smtClean="0"/>
              <a:t> </a:t>
            </a:r>
            <a:r>
              <a:rPr lang="pt-BR" dirty="0" err="1" smtClean="0"/>
              <a:t>Raider</a:t>
            </a:r>
            <a:endParaRPr lang="pt-BR" dirty="0"/>
          </a:p>
        </p:txBody>
      </p:sp>
    </p:spTree>
    <p:extLst>
      <p:ext uri="{BB962C8B-B14F-4D97-AF65-F5344CB8AC3E}">
        <p14:creationId xmlns:p14="http://schemas.microsoft.com/office/powerpoint/2010/main" val="2528970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smtClean="0"/>
              <a:t>A sociedade reforça esses estereótipos</a:t>
            </a:r>
            <a:br>
              <a:rPr lang="pt-BR" smtClean="0"/>
            </a:br>
            <a:endParaRPr lang="pt-BR" dirty="0"/>
          </a:p>
        </p:txBody>
      </p:sp>
      <p:sp>
        <p:nvSpPr>
          <p:cNvPr id="12" name="Subtitle 11"/>
          <p:cNvSpPr>
            <a:spLocks noGrp="1"/>
          </p:cNvSpPr>
          <p:nvPr>
            <p:ph type="subTitle" sz="quarter" idx="1"/>
          </p:nvPr>
        </p:nvSpPr>
        <p:spPr/>
        <p:txBody>
          <a:bodyPr/>
          <a:lstStyle/>
          <a:p>
            <a:endParaRPr lang="pt-BR"/>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17</a:t>
            </a:fld>
            <a:endParaRPr lang="pt-BR" dirty="0"/>
          </a:p>
        </p:txBody>
      </p:sp>
    </p:spTree>
    <p:extLst>
      <p:ext uri="{BB962C8B-B14F-4D97-AF65-F5344CB8AC3E}">
        <p14:creationId xmlns:p14="http://schemas.microsoft.com/office/powerpoint/2010/main" val="2445660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Mercado de Trabalho de Jogos</a:t>
            </a:r>
            <a:endParaRPr lang="pt-BR" dirty="0"/>
          </a:p>
        </p:txBody>
      </p:sp>
      <p:sp>
        <p:nvSpPr>
          <p:cNvPr id="4" name="Date Placeholder 3"/>
          <p:cNvSpPr>
            <a:spLocks noGrp="1"/>
          </p:cNvSpPr>
          <p:nvPr>
            <p:ph type="dt" sz="half" idx="10"/>
          </p:nvPr>
        </p:nvSpPr>
        <p:spPr/>
        <p:txBody>
          <a:bodyPr/>
          <a:lstStyle/>
          <a:p>
            <a:r>
              <a:rPr lang="pt-BR" smtClean="0"/>
              <a:t>xexeo@cos.ufrj.br</a:t>
            </a:r>
            <a:endParaRPr lang="pt-BR" dirty="0"/>
          </a:p>
        </p:txBody>
      </p:sp>
      <p:sp>
        <p:nvSpPr>
          <p:cNvPr id="5" name="Footer Placeholder 4"/>
          <p:cNvSpPr>
            <a:spLocks noGrp="1"/>
          </p:cNvSpPr>
          <p:nvPr>
            <p:ph type="ftr" sz="quarter" idx="11"/>
          </p:nvPr>
        </p:nvSpPr>
        <p:spPr/>
        <p:txBody>
          <a:bodyPr/>
          <a:lstStyle/>
          <a:p>
            <a:r>
              <a:rPr lang="en-US" smtClean="0"/>
              <a:t>Jogos e Gênero</a:t>
            </a:r>
            <a:endParaRPr lang="en-US" dirty="0"/>
          </a:p>
        </p:txBody>
      </p:sp>
      <p:sp>
        <p:nvSpPr>
          <p:cNvPr id="6" name="Slide Number Placeholder 5"/>
          <p:cNvSpPr>
            <a:spLocks noGrp="1"/>
          </p:cNvSpPr>
          <p:nvPr>
            <p:ph type="sldNum" sz="quarter" idx="12"/>
          </p:nvPr>
        </p:nvSpPr>
        <p:spPr/>
        <p:txBody>
          <a:bodyPr/>
          <a:lstStyle/>
          <a:p>
            <a:fld id="{4E30B200-BD54-46F7-A056-C385C5DB71A2}" type="slidenum">
              <a:rPr lang="pt-BR" smtClean="0"/>
              <a:pPr/>
              <a:t>18</a:t>
            </a:fld>
            <a:endParaRPr lang="pt-BR" dirty="0"/>
          </a:p>
        </p:txBody>
      </p:sp>
      <p:sp>
        <p:nvSpPr>
          <p:cNvPr id="7" name="Content Placeholder 6"/>
          <p:cNvSpPr>
            <a:spLocks noGrp="1"/>
          </p:cNvSpPr>
          <p:nvPr>
            <p:ph sz="quarter" idx="13"/>
          </p:nvPr>
        </p:nvSpPr>
        <p:spPr>
          <a:xfrm>
            <a:off x="47625" y="1341438"/>
            <a:ext cx="6436995" cy="4608512"/>
          </a:xfrm>
        </p:spPr>
        <p:txBody>
          <a:bodyPr>
            <a:normAutofit/>
          </a:bodyPr>
          <a:lstStyle/>
          <a:p>
            <a:r>
              <a:rPr lang="pt-BR" dirty="0" smtClean="0"/>
              <a:t>Mulheres ganham 86 centavos para cada dólar que um homem ganha</a:t>
            </a:r>
          </a:p>
          <a:p>
            <a:r>
              <a:rPr lang="pt-BR" dirty="0" smtClean="0"/>
              <a:t>Participação</a:t>
            </a:r>
          </a:p>
          <a:p>
            <a:endParaRPr lang="pt-BR" dirty="0"/>
          </a:p>
        </p:txBody>
      </p:sp>
      <p:sp>
        <p:nvSpPr>
          <p:cNvPr id="8" name="Rectangle 7"/>
          <p:cNvSpPr/>
          <p:nvPr/>
        </p:nvSpPr>
        <p:spPr>
          <a:xfrm>
            <a:off x="7190555" y="5819145"/>
            <a:ext cx="1904016" cy="261610"/>
          </a:xfrm>
          <a:prstGeom prst="rect">
            <a:avLst/>
          </a:prstGeom>
        </p:spPr>
        <p:txBody>
          <a:bodyPr wrap="square">
            <a:spAutoFit/>
          </a:bodyPr>
          <a:lstStyle/>
          <a:p>
            <a:r>
              <a:rPr lang="pt-BR" sz="1100" dirty="0" err="1"/>
              <a:t>gamasutra</a:t>
            </a:r>
            <a:r>
              <a:rPr lang="pt-BR" sz="1100" dirty="0"/>
              <a:t> </a:t>
            </a:r>
            <a:r>
              <a:rPr lang="pt-BR" sz="1100" dirty="0" err="1"/>
              <a:t>salary</a:t>
            </a:r>
            <a:r>
              <a:rPr lang="pt-BR" sz="1100" dirty="0"/>
              <a:t> </a:t>
            </a:r>
            <a:r>
              <a:rPr lang="pt-BR" sz="1100" dirty="0" err="1"/>
              <a:t>survey</a:t>
            </a:r>
            <a:r>
              <a:rPr lang="pt-BR" sz="1100" dirty="0"/>
              <a:t> 2014</a:t>
            </a:r>
          </a:p>
        </p:txBody>
      </p:sp>
      <p:pic>
        <p:nvPicPr>
          <p:cNvPr id="16" name="Picture 15"/>
          <p:cNvPicPr>
            <a:picLocks noChangeAspect="1"/>
          </p:cNvPicPr>
          <p:nvPr/>
        </p:nvPicPr>
        <p:blipFill>
          <a:blip r:embed="rId2"/>
          <a:stretch>
            <a:fillRect/>
          </a:stretch>
        </p:blipFill>
        <p:spPr>
          <a:xfrm>
            <a:off x="6688233" y="1532964"/>
            <a:ext cx="1423898" cy="4239185"/>
          </a:xfrm>
          <a:prstGeom prst="rect">
            <a:avLst/>
          </a:prstGeom>
        </p:spPr>
      </p:pic>
      <p:graphicFrame>
        <p:nvGraphicFramePr>
          <p:cNvPr id="19" name="Chart 18"/>
          <p:cNvGraphicFramePr/>
          <p:nvPr>
            <p:extLst>
              <p:ext uri="{D42A27DB-BD31-4B8C-83A1-F6EECF244321}">
                <p14:modId xmlns:p14="http://schemas.microsoft.com/office/powerpoint/2010/main" val="3371702072"/>
              </p:ext>
            </p:extLst>
          </p:nvPr>
        </p:nvGraphicFramePr>
        <p:xfrm>
          <a:off x="499640" y="3541147"/>
          <a:ext cx="5477559" cy="30431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94333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smtClean="0"/>
              <a:t>Existem Diferenças de Gênero entre Jogadores?</a:t>
            </a:r>
            <a:endParaRPr lang="pt-BR" dirty="0"/>
          </a:p>
        </p:txBody>
      </p:sp>
      <p:sp>
        <p:nvSpPr>
          <p:cNvPr id="12" name="Subtitle 11"/>
          <p:cNvSpPr>
            <a:spLocks noGrp="1"/>
          </p:cNvSpPr>
          <p:nvPr>
            <p:ph type="subTitle" sz="quarter" idx="1"/>
          </p:nvPr>
        </p:nvSpPr>
        <p:spPr/>
        <p:txBody>
          <a:bodyPr/>
          <a:lstStyle/>
          <a:p>
            <a:endParaRPr lang="pt-BR"/>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19</a:t>
            </a:fld>
            <a:endParaRPr lang="pt-BR" dirty="0"/>
          </a:p>
        </p:txBody>
      </p:sp>
    </p:spTree>
    <p:extLst>
      <p:ext uri="{BB962C8B-B14F-4D97-AF65-F5344CB8AC3E}">
        <p14:creationId xmlns:p14="http://schemas.microsoft.com/office/powerpoint/2010/main" val="22129406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sz="quarter"/>
          </p:nvPr>
        </p:nvSpPr>
        <p:spPr/>
        <p:txBody>
          <a:bodyPr/>
          <a:lstStyle/>
          <a:p>
            <a:r>
              <a:rPr lang="pt-BR" smtClean="0"/>
              <a:t>Pense “gamer”</a:t>
            </a:r>
            <a:endParaRPr lang="pt-BR" dirty="0"/>
          </a:p>
        </p:txBody>
      </p:sp>
      <p:sp>
        <p:nvSpPr>
          <p:cNvPr id="16" name="Subtitle 15"/>
          <p:cNvSpPr>
            <a:spLocks noGrp="1"/>
          </p:cNvSpPr>
          <p:nvPr>
            <p:ph type="subTitle" sz="quarter" idx="1"/>
          </p:nvPr>
        </p:nvSpPr>
        <p:spPr/>
        <p:txBody>
          <a:bodyPr/>
          <a:lstStyle/>
          <a:p>
            <a:endParaRPr lang="pt-BR"/>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2" name="Footer Placeholder 1"/>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2</a:t>
            </a:fld>
            <a:endParaRPr lang="pt-BR" dirty="0"/>
          </a:p>
        </p:txBody>
      </p:sp>
    </p:spTree>
    <p:extLst>
      <p:ext uri="{BB962C8B-B14F-4D97-AF65-F5344CB8AC3E}">
        <p14:creationId xmlns:p14="http://schemas.microsoft.com/office/powerpoint/2010/main" val="608801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en-US" dirty="0"/>
              <a:t>Gender Differences in Online Gaming: A </a:t>
            </a:r>
            <a:br>
              <a:rPr lang="en-US" dirty="0"/>
            </a:br>
            <a:r>
              <a:rPr lang="en-US" dirty="0"/>
              <a:t>Literature Review </a:t>
            </a:r>
            <a:endParaRPr lang="pt-BR" dirty="0"/>
          </a:p>
        </p:txBody>
      </p:sp>
      <p:sp>
        <p:nvSpPr>
          <p:cNvPr id="3" name="Subtitle 2"/>
          <p:cNvSpPr>
            <a:spLocks noGrp="1"/>
          </p:cNvSpPr>
          <p:nvPr>
            <p:ph type="subTitle" sz="quarter" idx="1"/>
          </p:nvPr>
        </p:nvSpPr>
        <p:spPr/>
        <p:txBody>
          <a:bodyPr>
            <a:normAutofit fontScale="77500" lnSpcReduction="20000"/>
          </a:bodyPr>
          <a:lstStyle/>
          <a:p>
            <a:r>
              <a:rPr lang="pt-BR" dirty="0"/>
              <a:t>Natasha F. </a:t>
            </a:r>
            <a:r>
              <a:rPr lang="pt-BR" dirty="0" err="1" smtClean="0"/>
              <a:t>Veltri</a:t>
            </a:r>
            <a:r>
              <a:rPr lang="pt-BR" dirty="0" smtClean="0"/>
              <a:t>, Hanna </a:t>
            </a:r>
            <a:r>
              <a:rPr lang="pt-BR" dirty="0" err="1" smtClean="0"/>
              <a:t>Krasnova</a:t>
            </a:r>
            <a:r>
              <a:rPr lang="pt-BR" dirty="0" smtClean="0"/>
              <a:t>, </a:t>
            </a:r>
            <a:r>
              <a:rPr lang="pt-BR" dirty="0" err="1" smtClean="0"/>
              <a:t>Annika</a:t>
            </a:r>
            <a:r>
              <a:rPr lang="pt-BR" dirty="0" smtClean="0"/>
              <a:t> </a:t>
            </a:r>
            <a:r>
              <a:rPr lang="pt-BR" dirty="0" err="1" smtClean="0"/>
              <a:t>Baumann</a:t>
            </a:r>
            <a:r>
              <a:rPr lang="pt-BR" dirty="0" smtClean="0"/>
              <a:t>, </a:t>
            </a:r>
            <a:r>
              <a:rPr lang="pt-BR" dirty="0" err="1" smtClean="0"/>
              <a:t>Neena</a:t>
            </a:r>
            <a:r>
              <a:rPr lang="pt-BR" dirty="0" smtClean="0"/>
              <a:t> </a:t>
            </a:r>
            <a:r>
              <a:rPr lang="pt-BR" dirty="0" err="1"/>
              <a:t>Kalayamthanam</a:t>
            </a:r>
            <a:r>
              <a:rPr lang="pt-BR" dirty="0"/>
              <a:t> </a:t>
            </a:r>
            <a:endParaRPr lang="pt-BR" dirty="0" smtClean="0"/>
          </a:p>
          <a:p>
            <a:r>
              <a:rPr lang="pt-BR" dirty="0" err="1"/>
              <a:t>Twentieth</a:t>
            </a:r>
            <a:r>
              <a:rPr lang="pt-BR" dirty="0"/>
              <a:t> </a:t>
            </a:r>
            <a:r>
              <a:rPr lang="pt-BR" dirty="0" err="1"/>
              <a:t>Americas</a:t>
            </a:r>
            <a:r>
              <a:rPr lang="pt-BR" dirty="0"/>
              <a:t> </a:t>
            </a:r>
            <a:r>
              <a:rPr lang="pt-BR" dirty="0" err="1"/>
              <a:t>Conference</a:t>
            </a:r>
            <a:r>
              <a:rPr lang="pt-BR" dirty="0"/>
              <a:t> </a:t>
            </a:r>
            <a:r>
              <a:rPr lang="pt-BR" dirty="0" err="1"/>
              <a:t>on</a:t>
            </a:r>
            <a:r>
              <a:rPr lang="pt-BR" dirty="0"/>
              <a:t> </a:t>
            </a:r>
            <a:r>
              <a:rPr lang="pt-BR" dirty="0" err="1"/>
              <a:t>Information</a:t>
            </a:r>
            <a:r>
              <a:rPr lang="pt-BR" dirty="0"/>
              <a:t> Systems, Savannah, 2014 </a:t>
            </a:r>
            <a:endParaRPr lang="pt-BR" dirty="0" smtClean="0"/>
          </a:p>
          <a:p>
            <a:endParaRPr lang="pt-BR" dirty="0"/>
          </a:p>
        </p:txBody>
      </p:sp>
      <p:sp>
        <p:nvSpPr>
          <p:cNvPr id="4" name="Date Placeholder 3"/>
          <p:cNvSpPr>
            <a:spLocks noGrp="1"/>
          </p:cNvSpPr>
          <p:nvPr>
            <p:ph type="dt" sz="half" idx="10"/>
          </p:nvPr>
        </p:nvSpPr>
        <p:spPr/>
        <p:txBody>
          <a:bodyPr/>
          <a:lstStyle/>
          <a:p>
            <a:r>
              <a:rPr lang="pt-BR" smtClean="0"/>
              <a:t>xexeo@cos.ufrj.br</a:t>
            </a:r>
            <a:endParaRPr lang="pt-BR" dirty="0"/>
          </a:p>
        </p:txBody>
      </p:sp>
      <p:sp>
        <p:nvSpPr>
          <p:cNvPr id="5" name="Footer Placeholder 4"/>
          <p:cNvSpPr>
            <a:spLocks noGrp="1"/>
          </p:cNvSpPr>
          <p:nvPr>
            <p:ph type="ftr" sz="quarter" idx="11"/>
          </p:nvPr>
        </p:nvSpPr>
        <p:spPr/>
        <p:txBody>
          <a:bodyPr/>
          <a:lstStyle/>
          <a:p>
            <a:r>
              <a:rPr lang="en-US" smtClean="0"/>
              <a:t>Jogos e Gênero</a:t>
            </a:r>
            <a:endParaRPr lang="en-US" dirty="0"/>
          </a:p>
        </p:txBody>
      </p:sp>
      <p:sp>
        <p:nvSpPr>
          <p:cNvPr id="6" name="Slide Number Placeholder 5"/>
          <p:cNvSpPr>
            <a:spLocks noGrp="1"/>
          </p:cNvSpPr>
          <p:nvPr>
            <p:ph type="sldNum" sz="quarter" idx="12"/>
          </p:nvPr>
        </p:nvSpPr>
        <p:spPr/>
        <p:txBody>
          <a:bodyPr/>
          <a:lstStyle/>
          <a:p>
            <a:fld id="{4E30B200-BD54-46F7-A056-C385C5DB71A2}" type="slidenum">
              <a:rPr lang="pt-BR" smtClean="0"/>
              <a:pPr/>
              <a:t>20</a:t>
            </a:fld>
            <a:endParaRPr lang="pt-BR" dirty="0"/>
          </a:p>
        </p:txBody>
      </p:sp>
    </p:spTree>
    <p:extLst>
      <p:ext uri="{BB962C8B-B14F-4D97-AF65-F5344CB8AC3E}">
        <p14:creationId xmlns:p14="http://schemas.microsoft.com/office/powerpoint/2010/main" val="2016700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Conclusão</a:t>
            </a:r>
            <a:endParaRPr lang="pt-BR" dirty="0"/>
          </a:p>
        </p:txBody>
      </p:sp>
      <p:sp>
        <p:nvSpPr>
          <p:cNvPr id="5" name="Content Placeholder 4"/>
          <p:cNvSpPr>
            <a:spLocks noGrp="1"/>
          </p:cNvSpPr>
          <p:nvPr>
            <p:ph sz="quarter" idx="13"/>
          </p:nvPr>
        </p:nvSpPr>
        <p:spPr/>
        <p:txBody>
          <a:bodyPr/>
          <a:lstStyle/>
          <a:p>
            <a:r>
              <a:rPr lang="pt-BR" dirty="0" smtClean="0"/>
              <a:t>Entre uma </a:t>
            </a:r>
            <a:r>
              <a:rPr lang="pt-BR" dirty="0" err="1" smtClean="0"/>
              <a:t>multidade</a:t>
            </a:r>
            <a:r>
              <a:rPr lang="pt-BR" dirty="0" smtClean="0"/>
              <a:t> de estudos que examinam os vários aspectos do comportamento ao jogar, motivos, resultados e desempenho, poucos reportam diferença entre os gêneros</a:t>
            </a:r>
          </a:p>
          <a:p>
            <a:r>
              <a:rPr lang="pt-BR" dirty="0" smtClean="0"/>
              <a:t>Os que reportam, entretanto, sugerem que escolhas e comportamento diferem entre homens e mulheres</a:t>
            </a:r>
            <a:endParaRPr lang="pt-BR" dirty="0"/>
          </a:p>
        </p:txBody>
      </p:sp>
      <p:sp>
        <p:nvSpPr>
          <p:cNvPr id="6" name="Date Placeholder 5"/>
          <p:cNvSpPr>
            <a:spLocks noGrp="1"/>
          </p:cNvSpPr>
          <p:nvPr>
            <p:ph type="dt" sz="half" idx="10"/>
          </p:nvPr>
        </p:nvSpPr>
        <p:spPr/>
        <p:txBody>
          <a:bodyPr/>
          <a:lstStyle/>
          <a:p>
            <a:r>
              <a:rPr lang="pt-BR" smtClean="0"/>
              <a:t>xexeo@cos.ufrj.br</a:t>
            </a:r>
            <a:endParaRPr lang="pt-BR" dirty="0"/>
          </a:p>
        </p:txBody>
      </p:sp>
      <p:sp>
        <p:nvSpPr>
          <p:cNvPr id="7" name="Footer Placeholder 6"/>
          <p:cNvSpPr>
            <a:spLocks noGrp="1"/>
          </p:cNvSpPr>
          <p:nvPr>
            <p:ph type="ftr" sz="quarter" idx="11"/>
          </p:nvPr>
        </p:nvSpPr>
        <p:spPr/>
        <p:txBody>
          <a:bodyPr/>
          <a:lstStyle/>
          <a:p>
            <a:r>
              <a:rPr lang="en-US" smtClean="0"/>
              <a:t>Jogos e Gênero</a:t>
            </a:r>
            <a:endParaRPr lang="en-US" dirty="0"/>
          </a:p>
        </p:txBody>
      </p:sp>
      <p:sp>
        <p:nvSpPr>
          <p:cNvPr id="8" name="Slide Number Placeholder 7"/>
          <p:cNvSpPr>
            <a:spLocks noGrp="1"/>
          </p:cNvSpPr>
          <p:nvPr>
            <p:ph type="sldNum" sz="quarter" idx="12"/>
          </p:nvPr>
        </p:nvSpPr>
        <p:spPr/>
        <p:txBody>
          <a:bodyPr/>
          <a:lstStyle/>
          <a:p>
            <a:fld id="{4E30B200-BD54-46F7-A056-C385C5DB71A2}" type="slidenum">
              <a:rPr lang="pt-BR" smtClean="0"/>
              <a:pPr/>
              <a:t>21</a:t>
            </a:fld>
            <a:endParaRPr lang="pt-BR" dirty="0"/>
          </a:p>
        </p:txBody>
      </p:sp>
    </p:spTree>
    <p:extLst>
      <p:ext uri="{BB962C8B-B14F-4D97-AF65-F5344CB8AC3E}">
        <p14:creationId xmlns:p14="http://schemas.microsoft.com/office/powerpoint/2010/main" val="1851278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Domínio Masculino</a:t>
            </a:r>
            <a:endParaRPr lang="pt-BR" dirty="0"/>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22</a:t>
            </a:fld>
            <a:endParaRPr lang="pt-BR" dirty="0"/>
          </a:p>
        </p:txBody>
      </p:sp>
      <p:sp>
        <p:nvSpPr>
          <p:cNvPr id="6" name="Content Placeholder 5"/>
          <p:cNvSpPr>
            <a:spLocks noGrp="1"/>
          </p:cNvSpPr>
          <p:nvPr>
            <p:ph sz="quarter" idx="13"/>
          </p:nvPr>
        </p:nvSpPr>
        <p:spPr/>
        <p:txBody>
          <a:bodyPr/>
          <a:lstStyle/>
          <a:p>
            <a:r>
              <a:rPr lang="pt-BR" dirty="0" smtClean="0"/>
              <a:t>Homens continuam a dominar o jogo online</a:t>
            </a:r>
          </a:p>
          <a:p>
            <a:pPr lvl="1"/>
            <a:r>
              <a:rPr lang="pt-BR" dirty="0" smtClean="0"/>
              <a:t>Mais motivados para jogar</a:t>
            </a:r>
          </a:p>
          <a:p>
            <a:pPr lvl="1"/>
            <a:r>
              <a:rPr lang="pt-BR" dirty="0" smtClean="0"/>
              <a:t>Começam a jogar mais cedo</a:t>
            </a:r>
          </a:p>
          <a:p>
            <a:pPr lvl="1"/>
            <a:r>
              <a:rPr lang="pt-BR" dirty="0" smtClean="0"/>
              <a:t>Gastam mais tempo jogando</a:t>
            </a:r>
          </a:p>
          <a:p>
            <a:r>
              <a:rPr lang="pt-BR" dirty="0" smtClean="0"/>
              <a:t>Existe uma noção persistente do jogo com um ambiente sexista, dominado por homens e hostil a mulheres</a:t>
            </a:r>
          </a:p>
          <a:p>
            <a:r>
              <a:rPr lang="pt-BR" dirty="0" smtClean="0"/>
              <a:t>Participação feminina está a crescer</a:t>
            </a:r>
          </a:p>
          <a:p>
            <a:pPr lvl="1"/>
            <a:r>
              <a:rPr lang="pt-BR" dirty="0" smtClean="0"/>
              <a:t>Mulheres jogam outros jogos</a:t>
            </a:r>
            <a:endParaRPr lang="pt-BR" dirty="0"/>
          </a:p>
        </p:txBody>
      </p:sp>
    </p:spTree>
    <p:extLst>
      <p:ext uri="{BB962C8B-B14F-4D97-AF65-F5344CB8AC3E}">
        <p14:creationId xmlns:p14="http://schemas.microsoft.com/office/powerpoint/2010/main" val="18642972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Diferenças</a:t>
            </a:r>
            <a:endParaRPr lang="pt-BR" dirty="0"/>
          </a:p>
        </p:txBody>
      </p:sp>
      <p:sp>
        <p:nvSpPr>
          <p:cNvPr id="7" name="Text Placeholder 6"/>
          <p:cNvSpPr>
            <a:spLocks noGrp="1"/>
          </p:cNvSpPr>
          <p:nvPr>
            <p:ph type="body" idx="1"/>
          </p:nvPr>
        </p:nvSpPr>
        <p:spPr/>
        <p:txBody>
          <a:bodyPr/>
          <a:lstStyle/>
          <a:p>
            <a:r>
              <a:rPr lang="pt-BR" dirty="0" smtClean="0"/>
              <a:t>Homens </a:t>
            </a:r>
            <a:endParaRPr lang="pt-BR" dirty="0"/>
          </a:p>
        </p:txBody>
      </p:sp>
      <p:sp>
        <p:nvSpPr>
          <p:cNvPr id="8" name="Content Placeholder 7"/>
          <p:cNvSpPr>
            <a:spLocks noGrp="1"/>
          </p:cNvSpPr>
          <p:nvPr>
            <p:ph sz="half" idx="2"/>
          </p:nvPr>
        </p:nvSpPr>
        <p:spPr/>
        <p:txBody>
          <a:bodyPr/>
          <a:lstStyle/>
          <a:p>
            <a:r>
              <a:rPr lang="pt-BR" dirty="0" err="1" smtClean="0"/>
              <a:t>Acão</a:t>
            </a:r>
            <a:r>
              <a:rPr lang="pt-BR" dirty="0" smtClean="0"/>
              <a:t> e simulação</a:t>
            </a:r>
          </a:p>
          <a:p>
            <a:r>
              <a:rPr lang="pt-BR" dirty="0" smtClean="0"/>
              <a:t>Competição</a:t>
            </a:r>
          </a:p>
          <a:p>
            <a:r>
              <a:rPr lang="pt-BR" dirty="0" smtClean="0"/>
              <a:t>Maior risco de “se viciar”</a:t>
            </a:r>
            <a:endParaRPr lang="pt-BR" dirty="0"/>
          </a:p>
          <a:p>
            <a:r>
              <a:rPr lang="pt-BR" dirty="0" smtClean="0"/>
              <a:t>Orientado a objetivo</a:t>
            </a:r>
            <a:endParaRPr lang="pt-BR" dirty="0"/>
          </a:p>
        </p:txBody>
      </p:sp>
      <p:sp>
        <p:nvSpPr>
          <p:cNvPr id="9" name="Text Placeholder 8"/>
          <p:cNvSpPr>
            <a:spLocks noGrp="1"/>
          </p:cNvSpPr>
          <p:nvPr>
            <p:ph type="body" sz="quarter" idx="3"/>
          </p:nvPr>
        </p:nvSpPr>
        <p:spPr/>
        <p:txBody>
          <a:bodyPr/>
          <a:lstStyle/>
          <a:p>
            <a:r>
              <a:rPr lang="pt-BR" dirty="0" smtClean="0"/>
              <a:t>Mulheres </a:t>
            </a:r>
            <a:endParaRPr lang="pt-BR" dirty="0"/>
          </a:p>
        </p:txBody>
      </p:sp>
      <p:sp>
        <p:nvSpPr>
          <p:cNvPr id="10" name="Content Placeholder 9"/>
          <p:cNvSpPr>
            <a:spLocks noGrp="1"/>
          </p:cNvSpPr>
          <p:nvPr>
            <p:ph sz="quarter" idx="4"/>
          </p:nvPr>
        </p:nvSpPr>
        <p:spPr/>
        <p:txBody>
          <a:bodyPr>
            <a:normAutofit fontScale="85000" lnSpcReduction="10000"/>
          </a:bodyPr>
          <a:lstStyle/>
          <a:p>
            <a:r>
              <a:rPr lang="pt-BR" dirty="0" smtClean="0"/>
              <a:t>Lógica e habilidade</a:t>
            </a:r>
          </a:p>
          <a:p>
            <a:r>
              <a:rPr lang="pt-BR" dirty="0" smtClean="0"/>
              <a:t>Participa de atividades estereotipadas</a:t>
            </a:r>
          </a:p>
          <a:p>
            <a:r>
              <a:rPr lang="pt-BR" dirty="0" smtClean="0"/>
              <a:t>Fazem amigos, se unem a grupos, procuram ajuda, recrutam membros</a:t>
            </a:r>
          </a:p>
          <a:p>
            <a:r>
              <a:rPr lang="pt-BR" dirty="0" smtClean="0"/>
              <a:t>Orientada a </a:t>
            </a:r>
            <a:r>
              <a:rPr lang="pt-BR" dirty="0" smtClean="0"/>
              <a:t>relacionamentos </a:t>
            </a:r>
            <a:r>
              <a:rPr lang="pt-BR" dirty="0" smtClean="0"/>
              <a:t>e socialização</a:t>
            </a:r>
            <a:endParaRPr lang="pt-BR" dirty="0"/>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23</a:t>
            </a:fld>
            <a:endParaRPr lang="pt-BR" dirty="0"/>
          </a:p>
        </p:txBody>
      </p:sp>
    </p:spTree>
    <p:extLst>
      <p:ext uri="{BB962C8B-B14F-4D97-AF65-F5344CB8AC3E}">
        <p14:creationId xmlns:p14="http://schemas.microsoft.com/office/powerpoint/2010/main" val="2877734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Similaridades</a:t>
            </a:r>
            <a:endParaRPr lang="pt-BR" dirty="0"/>
          </a:p>
        </p:txBody>
      </p:sp>
      <p:sp>
        <p:nvSpPr>
          <p:cNvPr id="7" name="Date Placeholder 6"/>
          <p:cNvSpPr>
            <a:spLocks noGrp="1"/>
          </p:cNvSpPr>
          <p:nvPr>
            <p:ph type="dt" sz="half" idx="10"/>
          </p:nvPr>
        </p:nvSpPr>
        <p:spPr/>
        <p:txBody>
          <a:bodyPr/>
          <a:lstStyle/>
          <a:p>
            <a:r>
              <a:rPr lang="pt-BR" smtClean="0"/>
              <a:t>xexeo@cos.ufrj.br</a:t>
            </a:r>
            <a:endParaRPr lang="pt-BR" dirty="0"/>
          </a:p>
        </p:txBody>
      </p:sp>
      <p:sp>
        <p:nvSpPr>
          <p:cNvPr id="8" name="Footer Placeholder 7"/>
          <p:cNvSpPr>
            <a:spLocks noGrp="1"/>
          </p:cNvSpPr>
          <p:nvPr>
            <p:ph type="ftr" sz="quarter" idx="11"/>
          </p:nvPr>
        </p:nvSpPr>
        <p:spPr/>
        <p:txBody>
          <a:bodyPr/>
          <a:lstStyle/>
          <a:p>
            <a:r>
              <a:rPr lang="en-US" smtClean="0"/>
              <a:t>Jogos e Gênero</a:t>
            </a:r>
            <a:endParaRPr lang="en-US" dirty="0"/>
          </a:p>
        </p:txBody>
      </p:sp>
      <p:sp>
        <p:nvSpPr>
          <p:cNvPr id="9" name="Slide Number Placeholder 8"/>
          <p:cNvSpPr>
            <a:spLocks noGrp="1"/>
          </p:cNvSpPr>
          <p:nvPr>
            <p:ph type="sldNum" sz="quarter" idx="12"/>
          </p:nvPr>
        </p:nvSpPr>
        <p:spPr/>
        <p:txBody>
          <a:bodyPr/>
          <a:lstStyle/>
          <a:p>
            <a:fld id="{4E30B200-BD54-46F7-A056-C385C5DB71A2}" type="slidenum">
              <a:rPr lang="pt-BR" smtClean="0"/>
              <a:pPr/>
              <a:t>24</a:t>
            </a:fld>
            <a:endParaRPr lang="pt-BR" dirty="0"/>
          </a:p>
        </p:txBody>
      </p:sp>
      <p:sp>
        <p:nvSpPr>
          <p:cNvPr id="10" name="Content Placeholder 9"/>
          <p:cNvSpPr>
            <a:spLocks noGrp="1"/>
          </p:cNvSpPr>
          <p:nvPr>
            <p:ph sz="quarter" idx="13"/>
          </p:nvPr>
        </p:nvSpPr>
        <p:spPr/>
        <p:txBody>
          <a:bodyPr/>
          <a:lstStyle/>
          <a:p>
            <a:r>
              <a:rPr lang="pt-BR" dirty="0" smtClean="0"/>
              <a:t>Motivos</a:t>
            </a:r>
          </a:p>
          <a:p>
            <a:pPr lvl="1"/>
            <a:r>
              <a:rPr lang="pt-BR" dirty="0" smtClean="0"/>
              <a:t>Gostam da fantasia</a:t>
            </a:r>
          </a:p>
          <a:p>
            <a:pPr lvl="1"/>
            <a:r>
              <a:rPr lang="pt-BR" dirty="0" smtClean="0"/>
              <a:t>Gostam de viver identidades </a:t>
            </a:r>
            <a:r>
              <a:rPr lang="pt-BR" dirty="0" smtClean="0"/>
              <a:t>virtuais</a:t>
            </a:r>
            <a:endParaRPr lang="pt-BR" dirty="0" smtClean="0"/>
          </a:p>
          <a:p>
            <a:r>
              <a:rPr lang="pt-BR" dirty="0" smtClean="0"/>
              <a:t>Procuram </a:t>
            </a:r>
          </a:p>
          <a:p>
            <a:pPr lvl="1"/>
            <a:r>
              <a:rPr lang="pt-BR" dirty="0"/>
              <a:t>R</a:t>
            </a:r>
            <a:r>
              <a:rPr lang="pt-BR" dirty="0" smtClean="0"/>
              <a:t>elacionamentos </a:t>
            </a:r>
          </a:p>
          <a:p>
            <a:pPr lvl="1"/>
            <a:r>
              <a:rPr lang="pt-BR" dirty="0" smtClean="0"/>
              <a:t>Escape da vida diária</a:t>
            </a:r>
          </a:p>
          <a:p>
            <a:pPr lvl="1"/>
            <a:r>
              <a:rPr lang="pt-BR" dirty="0" smtClean="0"/>
              <a:t>Excitação</a:t>
            </a:r>
          </a:p>
          <a:p>
            <a:pPr lvl="1"/>
            <a:endParaRPr lang="pt-BR" dirty="0"/>
          </a:p>
        </p:txBody>
      </p:sp>
    </p:spTree>
    <p:extLst>
      <p:ext uri="{BB962C8B-B14F-4D97-AF65-F5344CB8AC3E}">
        <p14:creationId xmlns:p14="http://schemas.microsoft.com/office/powerpoint/2010/main" val="2615226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smtClean="0"/>
              <a:t>Podemos Fazer Jogos Para Mulheres ou Meninas?</a:t>
            </a:r>
            <a:endParaRPr lang="pt-BR" dirty="0"/>
          </a:p>
        </p:txBody>
      </p:sp>
      <p:sp>
        <p:nvSpPr>
          <p:cNvPr id="7" name="Subtitle 6"/>
          <p:cNvSpPr>
            <a:spLocks noGrp="1"/>
          </p:cNvSpPr>
          <p:nvPr>
            <p:ph type="subTitle" sz="quarter" idx="1"/>
          </p:nvPr>
        </p:nvSpPr>
        <p:spPr/>
        <p:txBody>
          <a:bodyPr/>
          <a:lstStyle/>
          <a:p>
            <a:r>
              <a:rPr lang="pt-BR" smtClean="0"/>
              <a:t>Uma História Real...</a:t>
            </a:r>
            <a:endParaRPr lang="pt-BR" dirty="0"/>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25</a:t>
            </a:fld>
            <a:endParaRPr lang="pt-BR" dirty="0"/>
          </a:p>
        </p:txBody>
      </p:sp>
    </p:spTree>
    <p:extLst>
      <p:ext uri="{BB962C8B-B14F-4D97-AF65-F5344CB8AC3E}">
        <p14:creationId xmlns:p14="http://schemas.microsoft.com/office/powerpoint/2010/main" val="26561082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pt-BR" smtClean="0"/>
              <a:t>Pink Poison</a:t>
            </a:r>
            <a:endParaRPr lang="pt-BR" dirty="0"/>
          </a:p>
        </p:txBody>
      </p:sp>
      <p:sp>
        <p:nvSpPr>
          <p:cNvPr id="7" name="Subtitle 6"/>
          <p:cNvSpPr>
            <a:spLocks noGrp="1"/>
          </p:cNvSpPr>
          <p:nvPr>
            <p:ph type="subTitle" sz="quarter" idx="1"/>
          </p:nvPr>
        </p:nvSpPr>
        <p:spPr/>
        <p:txBody>
          <a:bodyPr>
            <a:normAutofit fontScale="47500" lnSpcReduction="20000"/>
          </a:bodyPr>
          <a:lstStyle/>
          <a:p>
            <a:r>
              <a:rPr lang="en-US" smtClean="0"/>
              <a:t>A brief history of the girls’ game  movement in the U.S.</a:t>
            </a:r>
          </a:p>
          <a:p>
            <a:r>
              <a:rPr lang="pt-BR" smtClean="0">
                <a:hlinkClick r:id="rId2"/>
              </a:rPr>
              <a:t>http://sherigranerray.com/?p=90</a:t>
            </a:r>
            <a:endParaRPr lang="pt-BR" smtClean="0"/>
          </a:p>
          <a:p>
            <a:r>
              <a:rPr lang="pt-BR" smtClean="0"/>
              <a:t>Gender Inclusive Game Design</a:t>
            </a:r>
          </a:p>
          <a:p>
            <a:r>
              <a:rPr lang="pt-BR" smtClean="0">
                <a:hlinkClick r:id="rId3"/>
              </a:rPr>
              <a:t>http://www.slideshare.net/guest3bd2a12/gendergames-presentation</a:t>
            </a:r>
            <a:r>
              <a:rPr lang="pt-BR" smtClean="0"/>
              <a:t> </a:t>
            </a:r>
          </a:p>
          <a:p>
            <a:r>
              <a:rPr lang="pt-BR" smtClean="0"/>
              <a:t>Sheri Graner Ray</a:t>
            </a:r>
          </a:p>
          <a:p>
            <a:endParaRPr lang="pt-BR" smtClean="0"/>
          </a:p>
          <a:p>
            <a:endParaRPr lang="pt-BR" dirty="0"/>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26</a:t>
            </a:fld>
            <a:endParaRPr lang="pt-BR" dirty="0"/>
          </a:p>
        </p:txBody>
      </p:sp>
    </p:spTree>
    <p:extLst>
      <p:ext uri="{BB962C8B-B14F-4D97-AF65-F5344CB8AC3E}">
        <p14:creationId xmlns:p14="http://schemas.microsoft.com/office/powerpoint/2010/main" val="17092112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barbiefashion"/>
          <p:cNvPicPr>
            <a:picLocks noChangeAspect="1" noChangeArrowheads="1"/>
          </p:cNvPicPr>
          <p:nvPr/>
        </p:nvPicPr>
        <p:blipFill>
          <a:blip r:embed="rId3"/>
          <a:srcRect/>
          <a:stretch>
            <a:fillRect/>
          </a:stretch>
        </p:blipFill>
        <p:spPr bwMode="auto">
          <a:xfrm>
            <a:off x="2538412" y="1081086"/>
            <a:ext cx="3686175" cy="4953000"/>
          </a:xfrm>
          <a:prstGeom prst="rect">
            <a:avLst/>
          </a:prstGeom>
          <a:noFill/>
        </p:spPr>
      </p:pic>
      <p:sp>
        <p:nvSpPr>
          <p:cNvPr id="75779" name="Text Box 3"/>
          <p:cNvSpPr txBox="1">
            <a:spLocks noChangeArrowheads="1"/>
          </p:cNvSpPr>
          <p:nvPr/>
        </p:nvSpPr>
        <p:spPr bwMode="auto">
          <a:xfrm>
            <a:off x="3505200" y="457200"/>
            <a:ext cx="1752600" cy="579438"/>
          </a:xfrm>
          <a:prstGeom prst="rect">
            <a:avLst/>
          </a:prstGeom>
          <a:noFill/>
          <a:ln w="9525">
            <a:noFill/>
            <a:miter lim="800000"/>
            <a:headEnd/>
            <a:tailEnd/>
          </a:ln>
          <a:effectLst/>
        </p:spPr>
        <p:txBody>
          <a:bodyPr>
            <a:spAutoFit/>
          </a:bodyPr>
          <a:lstStyle/>
          <a:p>
            <a:pPr algn="ctr">
              <a:spcBef>
                <a:spcPct val="50000"/>
              </a:spcBef>
            </a:pPr>
            <a:r>
              <a:rPr lang="en-US" sz="3200"/>
              <a:t>1996</a:t>
            </a:r>
          </a:p>
        </p:txBody>
      </p:sp>
      <p:sp>
        <p:nvSpPr>
          <p:cNvPr id="6" name="Slide Number Placeholder 5"/>
          <p:cNvSpPr>
            <a:spLocks noGrp="1"/>
          </p:cNvSpPr>
          <p:nvPr>
            <p:ph type="sldNum" sz="quarter" idx="12"/>
          </p:nvPr>
        </p:nvSpPr>
        <p:spPr>
          <a:xfrm>
            <a:off x="3212044" y="6208133"/>
            <a:ext cx="2648894" cy="288000"/>
          </a:xfrm>
        </p:spPr>
        <p:txBody>
          <a:bodyPr/>
          <a:lstStyle/>
          <a:p>
            <a:fld id="{C522F8DE-E145-4340-BFA2-564EDE678171}" type="slidenum">
              <a:rPr lang="pt-BR" smtClean="0"/>
              <a:pPr/>
              <a:t>27</a:t>
            </a:fld>
            <a:endParaRPr lang="pt-BR"/>
          </a:p>
        </p:txBody>
      </p:sp>
      <p:sp>
        <p:nvSpPr>
          <p:cNvPr id="2" name="TextBox 1"/>
          <p:cNvSpPr txBox="1"/>
          <p:nvPr/>
        </p:nvSpPr>
        <p:spPr>
          <a:xfrm rot="19836076">
            <a:off x="549017" y="2398260"/>
            <a:ext cx="8468985" cy="1446550"/>
          </a:xfrm>
          <a:prstGeom prst="rect">
            <a:avLst/>
          </a:prstGeom>
          <a:noFill/>
        </p:spPr>
        <p:txBody>
          <a:bodyPr wrap="none" rtlCol="0">
            <a:spAutoFit/>
          </a:bodyPr>
          <a:lstStyle/>
          <a:p>
            <a:r>
              <a:rPr lang="pt-BR" sz="8800" b="1" dirty="0" smtClean="0">
                <a:solidFill>
                  <a:srgbClr val="002060"/>
                </a:solidFill>
              </a:rPr>
              <a:t>600 K unidades</a:t>
            </a:r>
            <a:endParaRPr lang="pt-BR" sz="8800" b="1" dirty="0">
              <a:solidFill>
                <a:srgbClr val="002060"/>
              </a:solidFill>
            </a:endParaRPr>
          </a:p>
        </p:txBody>
      </p:sp>
      <p:sp>
        <p:nvSpPr>
          <p:cNvPr id="3" name="Date Placeholder 2"/>
          <p:cNvSpPr>
            <a:spLocks noGrp="1"/>
          </p:cNvSpPr>
          <p:nvPr>
            <p:ph type="dt" sz="half" idx="10"/>
          </p:nvPr>
        </p:nvSpPr>
        <p:spPr>
          <a:xfrm>
            <a:off x="47363" y="6204855"/>
            <a:ext cx="1188000" cy="288000"/>
          </a:xfrm>
        </p:spPr>
        <p:txBody>
          <a:bodyPr/>
          <a:lstStyle/>
          <a:p>
            <a:r>
              <a:rPr lang="pt-BR" smtClean="0"/>
              <a:t>xexeo@cos.ufrj.br</a:t>
            </a:r>
            <a:endParaRPr lang="pt-BR" dirty="0"/>
          </a:p>
        </p:txBody>
      </p:sp>
      <p:sp>
        <p:nvSpPr>
          <p:cNvPr id="4" name="Footer Placeholder 3"/>
          <p:cNvSpPr>
            <a:spLocks noGrp="1"/>
          </p:cNvSpPr>
          <p:nvPr>
            <p:ph type="ftr" sz="quarter" idx="11"/>
          </p:nvPr>
        </p:nvSpPr>
        <p:spPr>
          <a:xfrm>
            <a:off x="3212044" y="6208133"/>
            <a:ext cx="2648894" cy="288000"/>
          </a:xfrm>
        </p:spPr>
        <p:txBody>
          <a:bodyPr/>
          <a:lstStyle/>
          <a:p>
            <a:r>
              <a:rPr lang="en-US" smtClean="0"/>
              <a:t>Jogos e Gênero</a:t>
            </a:r>
            <a:endParaRPr lang="en-US" dirty="0"/>
          </a:p>
        </p:txBody>
      </p:sp>
    </p:spTree>
    <p:extLst>
      <p:ext uri="{BB962C8B-B14F-4D97-AF65-F5344CB8AC3E}">
        <p14:creationId xmlns:p14="http://schemas.microsoft.com/office/powerpoint/2010/main" val="224204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pt-BR" smtClean="0"/>
              <a:t>Brenda Laurel – Video Games for Girls (Girl Games Movement)</a:t>
            </a:r>
            <a:endParaRPr lang="pt-BR" dirty="0"/>
          </a:p>
        </p:txBody>
      </p:sp>
      <p:sp>
        <p:nvSpPr>
          <p:cNvPr id="6" name="Date Placeholder 5"/>
          <p:cNvSpPr>
            <a:spLocks noGrp="1"/>
          </p:cNvSpPr>
          <p:nvPr>
            <p:ph type="dt" sz="half" idx="10"/>
          </p:nvPr>
        </p:nvSpPr>
        <p:spPr/>
        <p:txBody>
          <a:bodyPr/>
          <a:lstStyle/>
          <a:p>
            <a:r>
              <a:rPr lang="pt-BR" smtClean="0"/>
              <a:t>xexeo@cos.ufrj.br</a:t>
            </a:r>
            <a:endParaRPr lang="pt-BR" dirty="0"/>
          </a:p>
        </p:txBody>
      </p:sp>
      <p:sp>
        <p:nvSpPr>
          <p:cNvPr id="7" name="Footer Placeholder 6"/>
          <p:cNvSpPr>
            <a:spLocks noGrp="1"/>
          </p:cNvSpPr>
          <p:nvPr>
            <p:ph type="ftr" sz="quarter" idx="11"/>
          </p:nvPr>
        </p:nvSpPr>
        <p:spPr/>
        <p:txBody>
          <a:bodyPr/>
          <a:lstStyle/>
          <a:p>
            <a:r>
              <a:rPr lang="en-US" smtClean="0"/>
              <a:t>Jogos e Gênero</a:t>
            </a:r>
            <a:endParaRPr lang="en-US" dirty="0"/>
          </a:p>
        </p:txBody>
      </p:sp>
      <p:sp>
        <p:nvSpPr>
          <p:cNvPr id="2" name="Slide Number Placeholder 1"/>
          <p:cNvSpPr>
            <a:spLocks noGrp="1"/>
          </p:cNvSpPr>
          <p:nvPr>
            <p:ph type="sldNum" sz="quarter" idx="12"/>
          </p:nvPr>
        </p:nvSpPr>
        <p:spPr/>
        <p:txBody>
          <a:bodyPr/>
          <a:lstStyle/>
          <a:p>
            <a:fld id="{C522F8DE-E145-4340-BFA2-564EDE678171}" type="slidenum">
              <a:rPr lang="pt-BR" smtClean="0"/>
              <a:pPr/>
              <a:t>28</a:t>
            </a:fld>
            <a:endParaRPr lang="pt-BR"/>
          </a:p>
        </p:txBody>
      </p:sp>
      <p:sp>
        <p:nvSpPr>
          <p:cNvPr id="4" name="Content Placeholder 3"/>
          <p:cNvSpPr>
            <a:spLocks noGrp="1"/>
          </p:cNvSpPr>
          <p:nvPr>
            <p:ph sz="quarter" idx="13"/>
          </p:nvPr>
        </p:nvSpPr>
        <p:spPr/>
        <p:txBody>
          <a:bodyPr>
            <a:normAutofit fontScale="77500" lnSpcReduction="20000"/>
          </a:bodyPr>
          <a:lstStyle/>
          <a:p>
            <a:r>
              <a:rPr lang="pt-BR" dirty="0" smtClean="0"/>
              <a:t>Anos de pesquisa</a:t>
            </a:r>
          </a:p>
          <a:p>
            <a:r>
              <a:rPr lang="pt-BR" dirty="0" smtClean="0"/>
              <a:t>500 pais em grupos de foco</a:t>
            </a:r>
          </a:p>
          <a:p>
            <a:r>
              <a:rPr lang="pt-BR" dirty="0" smtClean="0"/>
              <a:t>1.100 entrevistas</a:t>
            </a:r>
          </a:p>
          <a:p>
            <a:pPr lvl="1"/>
            <a:r>
              <a:rPr lang="pt-BR" dirty="0" smtClean="0"/>
              <a:t>Garotos e garotas de 12 anos</a:t>
            </a:r>
          </a:p>
          <a:p>
            <a:r>
              <a:rPr lang="pt-BR" dirty="0" smtClean="0"/>
              <a:t>Dados de 10.000 crianças</a:t>
            </a:r>
          </a:p>
          <a:p>
            <a:r>
              <a:rPr lang="pt-BR" dirty="0" smtClean="0"/>
              <a:t>1 ano criando uma heurística para criar jogos de meninas </a:t>
            </a:r>
          </a:p>
          <a:p>
            <a:pPr lvl="1"/>
            <a:r>
              <a:rPr lang="pt-BR" dirty="0" smtClean="0"/>
              <a:t>(8 a 12) </a:t>
            </a:r>
          </a:p>
          <a:p>
            <a:r>
              <a:rPr lang="pt-BR" dirty="0" err="1" smtClean="0"/>
              <a:t>Purple</a:t>
            </a:r>
            <a:r>
              <a:rPr lang="pt-BR" dirty="0" smtClean="0"/>
              <a:t> </a:t>
            </a:r>
            <a:r>
              <a:rPr lang="pt-BR" dirty="0" err="1" smtClean="0"/>
              <a:t>Moon</a:t>
            </a:r>
            <a:endParaRPr lang="pt-BR" dirty="0" smtClean="0"/>
          </a:p>
          <a:p>
            <a:pPr lvl="1"/>
            <a:r>
              <a:rPr lang="pt-BR" dirty="0" err="1" smtClean="0"/>
              <a:t>Rocket´s</a:t>
            </a:r>
            <a:r>
              <a:rPr lang="pt-BR" dirty="0" smtClean="0"/>
              <a:t> New </a:t>
            </a:r>
            <a:r>
              <a:rPr lang="pt-BR" dirty="0" err="1" smtClean="0"/>
              <a:t>School</a:t>
            </a:r>
            <a:endParaRPr lang="pt-BR" dirty="0" smtClean="0"/>
          </a:p>
          <a:p>
            <a:r>
              <a:rPr lang="pt-BR" dirty="0" smtClean="0"/>
              <a:t>1 Web Site</a:t>
            </a:r>
          </a:p>
          <a:p>
            <a:r>
              <a:rPr lang="pt-BR" dirty="0" smtClean="0"/>
              <a:t>8 CDs</a:t>
            </a:r>
          </a:p>
          <a:p>
            <a:r>
              <a:rPr lang="pt-BR" dirty="0" smtClean="0"/>
              <a:t>Comprada e fechada</a:t>
            </a:r>
            <a:endParaRPr lang="pt-BR" dirty="0"/>
          </a:p>
        </p:txBody>
      </p:sp>
      <p:pic>
        <p:nvPicPr>
          <p:cNvPr id="161794"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3085" y="3685652"/>
            <a:ext cx="1868232" cy="226429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AutoShape 4" descr="http://www.cdaccess.com/gifs/images/rocketts1.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746379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pt-BR" smtClean="0"/>
              <a:t>xexeo@cos.ufrj.br</a:t>
            </a:r>
            <a:endParaRPr lang="pt-BR" dirty="0"/>
          </a:p>
        </p:txBody>
      </p:sp>
      <p:sp>
        <p:nvSpPr>
          <p:cNvPr id="6" name="Footer Placeholder 5"/>
          <p:cNvSpPr>
            <a:spLocks noGrp="1"/>
          </p:cNvSpPr>
          <p:nvPr>
            <p:ph type="ftr" sz="quarter" idx="11"/>
          </p:nvPr>
        </p:nvSpPr>
        <p:spPr/>
        <p:txBody>
          <a:bodyPr/>
          <a:lstStyle/>
          <a:p>
            <a:r>
              <a:rPr lang="en-US" smtClean="0"/>
              <a:t>Jogos e Gênero</a:t>
            </a:r>
            <a:endParaRPr lang="en-US" dirty="0"/>
          </a:p>
        </p:txBody>
      </p:sp>
      <p:sp>
        <p:nvSpPr>
          <p:cNvPr id="4" name="Slide Number Placeholder 3"/>
          <p:cNvSpPr>
            <a:spLocks noGrp="1"/>
          </p:cNvSpPr>
          <p:nvPr>
            <p:ph type="sldNum" sz="quarter" idx="12"/>
          </p:nvPr>
        </p:nvSpPr>
        <p:spPr/>
        <p:txBody>
          <a:bodyPr/>
          <a:lstStyle/>
          <a:p>
            <a:fld id="{FB73C643-DC8C-4F8B-B8EF-1CCB238CA414}" type="slidenum">
              <a:rPr lang="pt-BR" smtClean="0"/>
              <a:pPr/>
              <a:t>29</a:t>
            </a:fld>
            <a:endParaRPr lang="pt-BR" dirty="0"/>
          </a:p>
        </p:txBody>
      </p:sp>
      <p:pic>
        <p:nvPicPr>
          <p:cNvPr id="163842" name="Picture 2" descr="http://www.cdaccess.com/gifs/images/rockett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33" y="2637783"/>
            <a:ext cx="4358348" cy="3015977"/>
          </a:xfrm>
          <a:prstGeom prst="rect">
            <a:avLst/>
          </a:prstGeom>
          <a:noFill/>
          <a:extLst>
            <a:ext uri="{909E8E84-426E-40dd-AFC4-6F175D3DCCD1}">
              <a14:hiddenFill xmlns:a14="http://schemas.microsoft.com/office/drawing/2010/main" xmlns="">
                <a:solidFill>
                  <a:srgbClr val="FFFFFF"/>
                </a:solidFill>
              </a14:hiddenFill>
            </a:ext>
          </a:extLst>
        </p:spPr>
      </p:pic>
      <p:pic>
        <p:nvPicPr>
          <p:cNvPr id="163844" name="Picture 4" descr="http://mathequity.terc.edu/gw/gifs/ScreenShots/RockettRocket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012" y="68959"/>
            <a:ext cx="4572000" cy="3429001"/>
          </a:xfrm>
          <a:prstGeom prst="rect">
            <a:avLst/>
          </a:prstGeom>
          <a:noFill/>
          <a:extLst>
            <a:ext uri="{909E8E84-426E-40dd-AFC4-6F175D3DCCD1}">
              <a14:hiddenFill xmlns:a14="http://schemas.microsoft.com/office/drawing/2010/main" xmlns="">
                <a:solidFill>
                  <a:srgbClr val="FFFFFF"/>
                </a:solidFill>
              </a14:hiddenFill>
            </a:ext>
          </a:extLst>
        </p:spPr>
      </p:pic>
      <p:pic>
        <p:nvPicPr>
          <p:cNvPr id="163846" name="Picture 6" descr="http://mathequity.terc.edu/gw/gifs/ScreenShots/RockettChoice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975" y="2224759"/>
            <a:ext cx="4572000" cy="34290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05571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GS 2014 Gamer 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94" y="594099"/>
            <a:ext cx="7760808" cy="516124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a:xfrm>
            <a:off x="47363" y="6204855"/>
            <a:ext cx="1188000" cy="288000"/>
          </a:xfrm>
        </p:spPr>
        <p:txBody>
          <a:bodyPr/>
          <a:lstStyle/>
          <a:p>
            <a:r>
              <a:rPr lang="pt-BR" smtClean="0"/>
              <a:t>xexeo@cos.ufrj.br</a:t>
            </a:r>
            <a:endParaRPr lang="pt-BR" dirty="0"/>
          </a:p>
        </p:txBody>
      </p:sp>
      <p:sp>
        <p:nvSpPr>
          <p:cNvPr id="3" name="Footer Placeholder 2"/>
          <p:cNvSpPr>
            <a:spLocks noGrp="1"/>
          </p:cNvSpPr>
          <p:nvPr>
            <p:ph type="ftr" sz="quarter" idx="11"/>
          </p:nvPr>
        </p:nvSpPr>
        <p:spPr>
          <a:xfrm>
            <a:off x="3212044" y="6208133"/>
            <a:ext cx="2648894" cy="288000"/>
          </a:xfrm>
        </p:spPr>
        <p:txBody>
          <a:bodyPr/>
          <a:lstStyle/>
          <a:p>
            <a:r>
              <a:rPr lang="en-US" smtClean="0"/>
              <a:t>Jogos e Gênero</a:t>
            </a:r>
            <a:endParaRPr lang="en-US" dirty="0"/>
          </a:p>
        </p:txBody>
      </p:sp>
      <p:sp>
        <p:nvSpPr>
          <p:cNvPr id="4" name="Slide Number Placeholder 3"/>
          <p:cNvSpPr>
            <a:spLocks noGrp="1"/>
          </p:cNvSpPr>
          <p:nvPr>
            <p:ph type="sldNum" sz="quarter" idx="12"/>
          </p:nvPr>
        </p:nvSpPr>
        <p:spPr>
          <a:xfrm>
            <a:off x="7906571" y="6226863"/>
            <a:ext cx="1188000" cy="288000"/>
          </a:xfrm>
        </p:spPr>
        <p:txBody>
          <a:bodyPr/>
          <a:lstStyle/>
          <a:p>
            <a:fld id="{4E30B200-BD54-46F7-A056-C385C5DB71A2}" type="slidenum">
              <a:rPr lang="pt-BR" smtClean="0"/>
              <a:pPr/>
              <a:t>3</a:t>
            </a:fld>
            <a:endParaRPr lang="pt-BR" dirty="0"/>
          </a:p>
        </p:txBody>
      </p:sp>
      <p:pic>
        <p:nvPicPr>
          <p:cNvPr id="10242" name="Picture 2" descr="Goog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5323" y="5252904"/>
            <a:ext cx="2182495" cy="73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251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rockett"/>
          <p:cNvPicPr>
            <a:picLocks noChangeAspect="1" noChangeArrowheads="1"/>
          </p:cNvPicPr>
          <p:nvPr/>
        </p:nvPicPr>
        <p:blipFill>
          <a:blip r:embed="rId3"/>
          <a:srcRect/>
          <a:stretch>
            <a:fillRect/>
          </a:stretch>
        </p:blipFill>
        <p:spPr bwMode="auto">
          <a:xfrm>
            <a:off x="5410200" y="609600"/>
            <a:ext cx="3124200" cy="2686050"/>
          </a:xfrm>
          <a:prstGeom prst="rect">
            <a:avLst/>
          </a:prstGeom>
          <a:noFill/>
        </p:spPr>
      </p:pic>
      <p:pic>
        <p:nvPicPr>
          <p:cNvPr id="79875" name="Picture 3" descr="rocktric"/>
          <p:cNvPicPr>
            <a:picLocks noChangeAspect="1" noChangeArrowheads="1"/>
          </p:cNvPicPr>
          <p:nvPr/>
        </p:nvPicPr>
        <p:blipFill>
          <a:blip r:embed="rId4"/>
          <a:srcRect/>
          <a:stretch>
            <a:fillRect/>
          </a:stretch>
        </p:blipFill>
        <p:spPr bwMode="auto">
          <a:xfrm>
            <a:off x="5676900" y="3451952"/>
            <a:ext cx="2857500" cy="2468563"/>
          </a:xfrm>
          <a:prstGeom prst="rect">
            <a:avLst/>
          </a:prstGeom>
          <a:noFill/>
        </p:spPr>
      </p:pic>
      <p:pic>
        <p:nvPicPr>
          <p:cNvPr id="79876" name="Picture 4" descr="rocksecr"/>
          <p:cNvPicPr>
            <a:picLocks noChangeAspect="1" noChangeArrowheads="1"/>
          </p:cNvPicPr>
          <p:nvPr/>
        </p:nvPicPr>
        <p:blipFill>
          <a:blip r:embed="rId5"/>
          <a:srcRect/>
          <a:stretch>
            <a:fillRect/>
          </a:stretch>
        </p:blipFill>
        <p:spPr bwMode="auto">
          <a:xfrm>
            <a:off x="3527612" y="1807677"/>
            <a:ext cx="2857500" cy="2435225"/>
          </a:xfrm>
          <a:prstGeom prst="rect">
            <a:avLst/>
          </a:prstGeom>
          <a:noFill/>
        </p:spPr>
      </p:pic>
      <p:sp>
        <p:nvSpPr>
          <p:cNvPr id="79877" name="Text Box 5"/>
          <p:cNvSpPr txBox="1">
            <a:spLocks noChangeArrowheads="1"/>
          </p:cNvSpPr>
          <p:nvPr/>
        </p:nvSpPr>
        <p:spPr bwMode="auto">
          <a:xfrm>
            <a:off x="4038600" y="533400"/>
            <a:ext cx="1219200" cy="579438"/>
          </a:xfrm>
          <a:prstGeom prst="rect">
            <a:avLst/>
          </a:prstGeom>
          <a:noFill/>
          <a:ln w="9525">
            <a:noFill/>
            <a:miter lim="800000"/>
            <a:headEnd/>
            <a:tailEnd/>
          </a:ln>
          <a:effectLst/>
        </p:spPr>
        <p:txBody>
          <a:bodyPr>
            <a:spAutoFit/>
          </a:bodyPr>
          <a:lstStyle/>
          <a:p>
            <a:pPr algn="ctr">
              <a:spcBef>
                <a:spcPct val="50000"/>
              </a:spcBef>
            </a:pPr>
            <a:r>
              <a:rPr lang="en-US" sz="3200"/>
              <a:t>1997</a:t>
            </a:r>
          </a:p>
        </p:txBody>
      </p:sp>
      <p:pic>
        <p:nvPicPr>
          <p:cNvPr id="79878" name="Picture 6" descr="vampiresmall"/>
          <p:cNvPicPr>
            <a:picLocks noChangeAspect="1" noChangeArrowheads="1"/>
          </p:cNvPicPr>
          <p:nvPr/>
        </p:nvPicPr>
        <p:blipFill>
          <a:blip r:embed="rId6"/>
          <a:srcRect/>
          <a:stretch>
            <a:fillRect/>
          </a:stretch>
        </p:blipFill>
        <p:spPr bwMode="auto">
          <a:xfrm>
            <a:off x="1552575" y="2670175"/>
            <a:ext cx="2743200" cy="3425825"/>
          </a:xfrm>
          <a:prstGeom prst="rect">
            <a:avLst/>
          </a:prstGeom>
          <a:noFill/>
        </p:spPr>
      </p:pic>
      <p:pic>
        <p:nvPicPr>
          <p:cNvPr id="79879" name="Picture 7" descr="talkaboutme"/>
          <p:cNvPicPr>
            <a:picLocks noChangeAspect="1" noChangeArrowheads="1"/>
          </p:cNvPicPr>
          <p:nvPr/>
        </p:nvPicPr>
        <p:blipFill>
          <a:blip r:embed="rId7"/>
          <a:srcRect/>
          <a:stretch>
            <a:fillRect/>
          </a:stretch>
        </p:blipFill>
        <p:spPr bwMode="auto">
          <a:xfrm>
            <a:off x="128588" y="204302"/>
            <a:ext cx="2695575" cy="4038600"/>
          </a:xfrm>
          <a:prstGeom prst="rect">
            <a:avLst/>
          </a:prstGeom>
          <a:noFill/>
        </p:spPr>
      </p:pic>
      <p:sp>
        <p:nvSpPr>
          <p:cNvPr id="2" name="Date Placeholder 1"/>
          <p:cNvSpPr>
            <a:spLocks noGrp="1"/>
          </p:cNvSpPr>
          <p:nvPr>
            <p:ph type="dt" sz="half" idx="10"/>
          </p:nvPr>
        </p:nvSpPr>
        <p:spPr/>
        <p:txBody>
          <a:bodyPr/>
          <a:lstStyle/>
          <a:p>
            <a:r>
              <a:rPr lang="pt-BR" smtClean="0"/>
              <a:t>xexeo@cos.ufrj.br</a:t>
            </a:r>
            <a:endParaRPr lang="pt-BR" dirty="0"/>
          </a:p>
        </p:txBody>
      </p:sp>
      <p:sp>
        <p:nvSpPr>
          <p:cNvPr id="3" name="Footer Placeholder 2"/>
          <p:cNvSpPr>
            <a:spLocks noGrp="1"/>
          </p:cNvSpPr>
          <p:nvPr>
            <p:ph type="ftr" sz="quarter" idx="11"/>
          </p:nvPr>
        </p:nvSpPr>
        <p:spPr/>
        <p:txBody>
          <a:bodyPr/>
          <a:lstStyle/>
          <a:p>
            <a:r>
              <a:rPr lang="en-US" smtClean="0"/>
              <a:t>Jogos e Gênero</a:t>
            </a:r>
            <a:endParaRPr lang="en-US" dirty="0"/>
          </a:p>
        </p:txBody>
      </p:sp>
      <p:sp>
        <p:nvSpPr>
          <p:cNvPr id="10" name="Slide Number Placeholder 9"/>
          <p:cNvSpPr>
            <a:spLocks noGrp="1"/>
          </p:cNvSpPr>
          <p:nvPr>
            <p:ph type="sldNum" sz="quarter" idx="12"/>
          </p:nvPr>
        </p:nvSpPr>
        <p:spPr/>
        <p:txBody>
          <a:bodyPr/>
          <a:lstStyle/>
          <a:p>
            <a:fld id="{C522F8DE-E145-4340-BFA2-564EDE678171}" type="slidenum">
              <a:rPr lang="pt-BR" smtClean="0"/>
              <a:pPr/>
              <a:t>30</a:t>
            </a:fld>
            <a:endParaRPr lang="pt-BR"/>
          </a:p>
        </p:txBody>
      </p:sp>
    </p:spTree>
    <p:extLst>
      <p:ext uri="{BB962C8B-B14F-4D97-AF65-F5344CB8AC3E}">
        <p14:creationId xmlns:p14="http://schemas.microsoft.com/office/powerpoint/2010/main" val="10806816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rot="-652633">
            <a:off x="615297" y="1264313"/>
            <a:ext cx="6977062" cy="1198563"/>
          </a:xfrm>
          <a:prstGeom prst="rect">
            <a:avLst/>
          </a:prstGeom>
          <a:solidFill>
            <a:schemeClr val="bg1"/>
          </a:solidFill>
          <a:ln w="9525">
            <a:solidFill>
              <a:srgbClr val="000000"/>
            </a:solidFill>
            <a:miter lim="800000"/>
            <a:headEnd/>
            <a:tailEnd/>
          </a:ln>
          <a:effectLst/>
        </p:spPr>
        <p:txBody>
          <a:bodyPr>
            <a:spAutoFit/>
          </a:bodyPr>
          <a:lstStyle/>
          <a:p>
            <a:pPr>
              <a:spcBef>
                <a:spcPct val="50000"/>
              </a:spcBef>
            </a:pPr>
            <a:r>
              <a:rPr lang="en-US" sz="1200" i="1" dirty="0"/>
              <a:t>March 1999</a:t>
            </a:r>
          </a:p>
          <a:p>
            <a:pPr>
              <a:spcBef>
                <a:spcPct val="50000"/>
              </a:spcBef>
            </a:pPr>
            <a:r>
              <a:rPr lang="en-US" sz="4000" b="1" dirty="0"/>
              <a:t>Big Pink Buys Purple Moon</a:t>
            </a:r>
            <a:r>
              <a:rPr lang="en-US" sz="2400" b="1" dirty="0"/>
              <a:t> </a:t>
            </a:r>
            <a:endParaRPr lang="en-US" sz="2400" dirty="0"/>
          </a:p>
        </p:txBody>
      </p:sp>
      <p:sp>
        <p:nvSpPr>
          <p:cNvPr id="83971" name="Text Box 3"/>
          <p:cNvSpPr txBox="1">
            <a:spLocks noChangeArrowheads="1"/>
          </p:cNvSpPr>
          <p:nvPr/>
        </p:nvSpPr>
        <p:spPr bwMode="auto">
          <a:xfrm rot="779711">
            <a:off x="2577352" y="3464859"/>
            <a:ext cx="5861050" cy="1808163"/>
          </a:xfrm>
          <a:prstGeom prst="rect">
            <a:avLst/>
          </a:prstGeom>
          <a:solidFill>
            <a:schemeClr val="bg1"/>
          </a:solidFill>
          <a:ln w="9525">
            <a:solidFill>
              <a:srgbClr val="000000"/>
            </a:solidFill>
            <a:miter lim="800000"/>
            <a:headEnd/>
            <a:tailEnd/>
          </a:ln>
          <a:effectLst/>
        </p:spPr>
        <p:txBody>
          <a:bodyPr>
            <a:spAutoFit/>
          </a:bodyPr>
          <a:lstStyle/>
          <a:p>
            <a:pPr>
              <a:spcBef>
                <a:spcPct val="50000"/>
              </a:spcBef>
            </a:pPr>
            <a:r>
              <a:rPr lang="en-US" sz="1200" i="1"/>
              <a:t>Oct 2001</a:t>
            </a:r>
          </a:p>
          <a:p>
            <a:pPr>
              <a:spcBef>
                <a:spcPct val="50000"/>
              </a:spcBef>
            </a:pPr>
            <a:r>
              <a:rPr lang="en-US" sz="4000" b="1"/>
              <a:t>Mattel Sells Interactive Division</a:t>
            </a:r>
          </a:p>
        </p:txBody>
      </p:sp>
      <p:sp>
        <p:nvSpPr>
          <p:cNvPr id="2" name="Date Placeholder 1"/>
          <p:cNvSpPr>
            <a:spLocks noGrp="1"/>
          </p:cNvSpPr>
          <p:nvPr>
            <p:ph type="dt" sz="half" idx="10"/>
          </p:nvPr>
        </p:nvSpPr>
        <p:spPr>
          <a:xfrm>
            <a:off x="47363" y="6204855"/>
            <a:ext cx="1188000" cy="288000"/>
          </a:xfrm>
        </p:spPr>
        <p:txBody>
          <a:bodyPr/>
          <a:lstStyle/>
          <a:p>
            <a:r>
              <a:rPr lang="pt-BR" smtClean="0"/>
              <a:t>xexeo@cos.ufrj.br</a:t>
            </a:r>
            <a:endParaRPr lang="pt-BR" dirty="0"/>
          </a:p>
        </p:txBody>
      </p:sp>
      <p:sp>
        <p:nvSpPr>
          <p:cNvPr id="6" name="Slide Number Placeholder 5"/>
          <p:cNvSpPr>
            <a:spLocks noGrp="1"/>
          </p:cNvSpPr>
          <p:nvPr>
            <p:ph type="sldNum" sz="quarter" idx="12"/>
          </p:nvPr>
        </p:nvSpPr>
        <p:spPr>
          <a:xfrm>
            <a:off x="7906571" y="6226863"/>
            <a:ext cx="1188000" cy="288000"/>
          </a:xfrm>
        </p:spPr>
        <p:txBody>
          <a:bodyPr/>
          <a:lstStyle/>
          <a:p>
            <a:fld id="{C522F8DE-E145-4340-BFA2-564EDE678171}" type="slidenum">
              <a:rPr lang="pt-BR" smtClean="0"/>
              <a:pPr/>
              <a:t>31</a:t>
            </a:fld>
            <a:endParaRPr lang="pt-BR"/>
          </a:p>
        </p:txBody>
      </p:sp>
      <p:sp>
        <p:nvSpPr>
          <p:cNvPr id="3" name="Footer Placeholder 2"/>
          <p:cNvSpPr>
            <a:spLocks noGrp="1"/>
          </p:cNvSpPr>
          <p:nvPr>
            <p:ph type="ftr" sz="quarter" idx="11"/>
          </p:nvPr>
        </p:nvSpPr>
        <p:spPr>
          <a:xfrm>
            <a:off x="3212044" y="6208133"/>
            <a:ext cx="2648894" cy="288000"/>
          </a:xfrm>
        </p:spPr>
        <p:txBody>
          <a:bodyPr/>
          <a:lstStyle/>
          <a:p>
            <a:r>
              <a:rPr lang="en-US" smtClean="0"/>
              <a:t>Jogos e Gênero</a:t>
            </a:r>
            <a:endParaRPr lang="en-US" dirty="0"/>
          </a:p>
        </p:txBody>
      </p:sp>
    </p:spTree>
    <p:extLst>
      <p:ext uri="{BB962C8B-B14F-4D97-AF65-F5344CB8AC3E}">
        <p14:creationId xmlns:p14="http://schemas.microsoft.com/office/powerpoint/2010/main" val="34642842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ctrTitle" sz="quarter"/>
          </p:nvPr>
        </p:nvSpPr>
        <p:spPr/>
        <p:txBody>
          <a:bodyPr>
            <a:normAutofit fontScale="90000"/>
          </a:bodyPr>
          <a:lstStyle/>
          <a:p>
            <a:r>
              <a:rPr lang="en-US" smtClean="0"/>
              <a:t>“See? We told you girls don’t play computer games!”</a:t>
            </a:r>
            <a:endParaRPr lang="en-US"/>
          </a:p>
        </p:txBody>
      </p:sp>
      <p:sp>
        <p:nvSpPr>
          <p:cNvPr id="11" name="Subtitle 10"/>
          <p:cNvSpPr>
            <a:spLocks noGrp="1"/>
          </p:cNvSpPr>
          <p:nvPr>
            <p:ph type="subTitle" sz="quarter" idx="1"/>
          </p:nvPr>
        </p:nvSpPr>
        <p:spPr/>
        <p:txBody>
          <a:bodyPr/>
          <a:lstStyle/>
          <a:p>
            <a:endParaRPr lang="pt-BR"/>
          </a:p>
        </p:txBody>
      </p:sp>
      <p:sp>
        <p:nvSpPr>
          <p:cNvPr id="5" name="Slide Number Placeholder 4"/>
          <p:cNvSpPr>
            <a:spLocks noGrp="1"/>
          </p:cNvSpPr>
          <p:nvPr>
            <p:ph type="sldNum" sz="quarter" idx="12"/>
          </p:nvPr>
        </p:nvSpPr>
        <p:spPr/>
        <p:txBody>
          <a:bodyPr/>
          <a:lstStyle/>
          <a:p>
            <a:fld id="{CF10D57F-6937-4459-9C81-7BFFBE9B2139}" type="slidenum">
              <a:rPr lang="pt-BR" smtClean="0"/>
              <a:pPr/>
              <a:t>32</a:t>
            </a:fld>
            <a:endParaRPr lang="pt-BR"/>
          </a:p>
        </p:txBody>
      </p:sp>
      <p:sp>
        <p:nvSpPr>
          <p:cNvPr id="12" name="Date Placeholder 11"/>
          <p:cNvSpPr>
            <a:spLocks noGrp="1"/>
          </p:cNvSpPr>
          <p:nvPr>
            <p:ph type="dt" sz="half" idx="10"/>
          </p:nvPr>
        </p:nvSpPr>
        <p:spPr/>
        <p:txBody>
          <a:bodyPr/>
          <a:lstStyle/>
          <a:p>
            <a:r>
              <a:rPr lang="pt-BR" smtClean="0"/>
              <a:t>xexeo@cos.ufrj.br</a:t>
            </a:r>
            <a:endParaRPr lang="pt-BR" dirty="0"/>
          </a:p>
        </p:txBody>
      </p:sp>
      <p:sp>
        <p:nvSpPr>
          <p:cNvPr id="13" name="Footer Placeholder 12"/>
          <p:cNvSpPr>
            <a:spLocks noGrp="1"/>
          </p:cNvSpPr>
          <p:nvPr>
            <p:ph type="ftr" sz="quarter" idx="11"/>
          </p:nvPr>
        </p:nvSpPr>
        <p:spPr/>
        <p:txBody>
          <a:bodyPr/>
          <a:lstStyle/>
          <a:p>
            <a:r>
              <a:rPr lang="en-US" smtClean="0"/>
              <a:t>Jogos e Gênero</a:t>
            </a:r>
            <a:endParaRPr lang="en-US" dirty="0"/>
          </a:p>
        </p:txBody>
      </p:sp>
    </p:spTree>
    <p:extLst>
      <p:ext uri="{BB962C8B-B14F-4D97-AF65-F5344CB8AC3E}">
        <p14:creationId xmlns:p14="http://schemas.microsoft.com/office/powerpoint/2010/main" val="496158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mtClean="0"/>
              <a:t>Por que aconteceu?</a:t>
            </a:r>
            <a:endParaRPr lang="en-US" dirty="0"/>
          </a:p>
        </p:txBody>
      </p:sp>
      <p:sp>
        <p:nvSpPr>
          <p:cNvPr id="6" name="Slide Number Placeholder 5"/>
          <p:cNvSpPr>
            <a:spLocks noGrp="1"/>
          </p:cNvSpPr>
          <p:nvPr>
            <p:ph type="sldNum" sz="quarter" idx="12"/>
          </p:nvPr>
        </p:nvSpPr>
        <p:spPr/>
        <p:txBody>
          <a:bodyPr/>
          <a:lstStyle/>
          <a:p>
            <a:fld id="{FB73C643-DC8C-4F8B-B8EF-1CCB238CA414}" type="slidenum">
              <a:rPr lang="pt-BR" smtClean="0"/>
              <a:pPr/>
              <a:t>33</a:t>
            </a:fld>
            <a:endParaRPr lang="pt-BR"/>
          </a:p>
        </p:txBody>
      </p:sp>
      <p:sp>
        <p:nvSpPr>
          <p:cNvPr id="88067" name="Rectangle 3"/>
          <p:cNvSpPr>
            <a:spLocks noGrp="1" noChangeArrowheads="1"/>
          </p:cNvSpPr>
          <p:nvPr>
            <p:ph sz="quarter" idx="13"/>
          </p:nvPr>
        </p:nvSpPr>
        <p:spPr/>
        <p:txBody>
          <a:bodyPr/>
          <a:lstStyle/>
          <a:p>
            <a:r>
              <a:rPr lang="en-US" dirty="0" smtClean="0"/>
              <a:t>A </a:t>
            </a:r>
            <a:r>
              <a:rPr lang="en-US" dirty="0" err="1" smtClean="0"/>
              <a:t>indústria</a:t>
            </a:r>
            <a:r>
              <a:rPr lang="en-US" dirty="0" smtClean="0"/>
              <a:t> </a:t>
            </a:r>
            <a:r>
              <a:rPr lang="en-US" dirty="0" err="1" smtClean="0"/>
              <a:t>entendeu</a:t>
            </a:r>
            <a:r>
              <a:rPr lang="en-US" dirty="0" smtClean="0"/>
              <a:t> um Mercado </a:t>
            </a:r>
            <a:r>
              <a:rPr lang="en-US" dirty="0" err="1" smtClean="0"/>
              <a:t>inteiro</a:t>
            </a:r>
            <a:r>
              <a:rPr lang="en-US" dirty="0" smtClean="0"/>
              <a:t> para </a:t>
            </a:r>
            <a:r>
              <a:rPr lang="en-US" dirty="0" err="1" smtClean="0"/>
              <a:t>mulheres</a:t>
            </a:r>
            <a:r>
              <a:rPr lang="en-US" dirty="0" smtClean="0"/>
              <a:t> </a:t>
            </a:r>
            <a:r>
              <a:rPr lang="en-US" dirty="0" err="1" smtClean="0"/>
              <a:t>como</a:t>
            </a:r>
            <a:r>
              <a:rPr lang="en-US" dirty="0" smtClean="0"/>
              <a:t> o </a:t>
            </a:r>
            <a:r>
              <a:rPr lang="en-US" dirty="0" err="1" smtClean="0"/>
              <a:t>tipo</a:t>
            </a:r>
            <a:r>
              <a:rPr lang="en-US" dirty="0" smtClean="0"/>
              <a:t> “</a:t>
            </a:r>
            <a:r>
              <a:rPr lang="en-US" dirty="0" err="1" smtClean="0"/>
              <a:t>modas</a:t>
            </a:r>
            <a:r>
              <a:rPr lang="en-US" dirty="0" smtClean="0"/>
              <a:t>, </a:t>
            </a:r>
            <a:r>
              <a:rPr lang="en-US" dirty="0" err="1" smtClean="0"/>
              <a:t>comprar</a:t>
            </a:r>
            <a:r>
              <a:rPr lang="en-US" dirty="0" smtClean="0"/>
              <a:t> e </a:t>
            </a:r>
            <a:r>
              <a:rPr lang="en-US" dirty="0" err="1" smtClean="0"/>
              <a:t>maquiagem</a:t>
            </a:r>
            <a:r>
              <a:rPr lang="en-US" dirty="0" smtClean="0"/>
              <a:t> para </a:t>
            </a:r>
            <a:r>
              <a:rPr lang="en-US" dirty="0" err="1" smtClean="0"/>
              <a:t>garotas</a:t>
            </a:r>
            <a:r>
              <a:rPr lang="en-US" dirty="0" smtClean="0"/>
              <a:t> de 6 a 10 </a:t>
            </a:r>
            <a:r>
              <a:rPr lang="en-US" dirty="0" err="1" smtClean="0"/>
              <a:t>anos</a:t>
            </a:r>
            <a:r>
              <a:rPr lang="en-US" dirty="0" smtClean="0"/>
              <a:t>”</a:t>
            </a:r>
          </a:p>
          <a:p>
            <a:r>
              <a:rPr lang="en-US" dirty="0" smtClean="0"/>
              <a:t>A </a:t>
            </a:r>
            <a:r>
              <a:rPr lang="en-US" dirty="0" err="1" smtClean="0"/>
              <a:t>indústria</a:t>
            </a:r>
            <a:r>
              <a:rPr lang="en-US" dirty="0" smtClean="0"/>
              <a:t> </a:t>
            </a:r>
            <a:r>
              <a:rPr lang="en-US" dirty="0" err="1" smtClean="0"/>
              <a:t>não</a:t>
            </a:r>
            <a:r>
              <a:rPr lang="en-US" dirty="0" smtClean="0"/>
              <a:t> </a:t>
            </a:r>
            <a:r>
              <a:rPr lang="en-US" dirty="0" err="1" smtClean="0"/>
              <a:t>vê</a:t>
            </a:r>
            <a:r>
              <a:rPr lang="en-US" dirty="0" smtClean="0"/>
              <a:t> o </a:t>
            </a:r>
            <a:r>
              <a:rPr lang="en-US" dirty="0" err="1" smtClean="0"/>
              <a:t>mercado</a:t>
            </a:r>
            <a:r>
              <a:rPr lang="en-US" dirty="0" smtClean="0"/>
              <a:t> de </a:t>
            </a:r>
            <a:r>
              <a:rPr lang="en-US" dirty="0" err="1" smtClean="0"/>
              <a:t>jogos</a:t>
            </a:r>
            <a:r>
              <a:rPr lang="en-US" dirty="0" smtClean="0"/>
              <a:t> para </a:t>
            </a:r>
            <a:r>
              <a:rPr lang="en-US" dirty="0" err="1" smtClean="0"/>
              <a:t>garotas</a:t>
            </a:r>
            <a:r>
              <a:rPr lang="en-US" dirty="0" smtClean="0"/>
              <a:t> </a:t>
            </a:r>
            <a:r>
              <a:rPr lang="en-US" dirty="0" err="1" smtClean="0"/>
              <a:t>como</a:t>
            </a:r>
            <a:r>
              <a:rPr lang="en-US" dirty="0" smtClean="0"/>
              <a:t> </a:t>
            </a:r>
            <a:r>
              <a:rPr lang="en-US" dirty="0" err="1" smtClean="0"/>
              <a:t>interessante</a:t>
            </a:r>
            <a:endParaRPr lang="en-US" dirty="0" smtClean="0"/>
          </a:p>
          <a:p>
            <a:pPr lvl="1"/>
            <a:r>
              <a:rPr lang="en-US" dirty="0" err="1" smtClean="0"/>
              <a:t>Apesar</a:t>
            </a:r>
            <a:r>
              <a:rPr lang="en-US" dirty="0" smtClean="0"/>
              <a:t> do </a:t>
            </a:r>
            <a:r>
              <a:rPr lang="en-US" dirty="0" err="1" smtClean="0"/>
              <a:t>grande</a:t>
            </a:r>
            <a:r>
              <a:rPr lang="en-US" dirty="0" smtClean="0"/>
              <a:t> </a:t>
            </a:r>
            <a:r>
              <a:rPr lang="en-US" dirty="0" err="1" smtClean="0"/>
              <a:t>potencial</a:t>
            </a:r>
            <a:endParaRPr lang="en-US" dirty="0"/>
          </a:p>
        </p:txBody>
      </p:sp>
      <p:sp>
        <p:nvSpPr>
          <p:cNvPr id="7" name="Date Placeholder 6"/>
          <p:cNvSpPr>
            <a:spLocks noGrp="1"/>
          </p:cNvSpPr>
          <p:nvPr>
            <p:ph type="dt" sz="half" idx="10"/>
          </p:nvPr>
        </p:nvSpPr>
        <p:spPr/>
        <p:txBody>
          <a:bodyPr/>
          <a:lstStyle/>
          <a:p>
            <a:r>
              <a:rPr lang="pt-BR" smtClean="0"/>
              <a:t>xexeo@cos.ufrj.br</a:t>
            </a:r>
            <a:endParaRPr lang="pt-BR" dirty="0"/>
          </a:p>
        </p:txBody>
      </p:sp>
      <p:sp>
        <p:nvSpPr>
          <p:cNvPr id="8" name="Footer Placeholder 7"/>
          <p:cNvSpPr>
            <a:spLocks noGrp="1"/>
          </p:cNvSpPr>
          <p:nvPr>
            <p:ph type="ftr" sz="quarter" idx="11"/>
          </p:nvPr>
        </p:nvSpPr>
        <p:spPr/>
        <p:txBody>
          <a:bodyPr/>
          <a:lstStyle/>
          <a:p>
            <a:r>
              <a:rPr lang="en-US" smtClean="0"/>
              <a:t>Jogos e Gênero</a:t>
            </a:r>
            <a:endParaRPr lang="en-US" dirty="0"/>
          </a:p>
        </p:txBody>
      </p:sp>
    </p:spTree>
    <p:extLst>
      <p:ext uri="{BB962C8B-B14F-4D97-AF65-F5344CB8AC3E}">
        <p14:creationId xmlns:p14="http://schemas.microsoft.com/office/powerpoint/2010/main" val="53908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smtClean="0"/>
              <a:t>Mas o mercado ainda está lá!</a:t>
            </a:r>
            <a:endParaRPr lang="pt-BR" dirty="0"/>
          </a:p>
        </p:txBody>
      </p:sp>
      <p:sp>
        <p:nvSpPr>
          <p:cNvPr id="7" name="Subtitle 6"/>
          <p:cNvSpPr>
            <a:spLocks noGrp="1"/>
          </p:cNvSpPr>
          <p:nvPr>
            <p:ph type="subTitle" sz="quarter" idx="1"/>
          </p:nvPr>
        </p:nvSpPr>
        <p:spPr/>
        <p:txBody>
          <a:bodyPr/>
          <a:lstStyle/>
          <a:p>
            <a:r>
              <a:rPr lang="pt-BR" smtClean="0"/>
              <a:t>Esperando por vocês</a:t>
            </a:r>
            <a:endParaRPr lang="pt-BR" dirty="0"/>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34</a:t>
            </a:fld>
            <a:endParaRPr lang="pt-BR" dirty="0"/>
          </a:p>
        </p:txBody>
      </p:sp>
    </p:spTree>
    <p:extLst>
      <p:ext uri="{BB962C8B-B14F-4D97-AF65-F5344CB8AC3E}">
        <p14:creationId xmlns:p14="http://schemas.microsoft.com/office/powerpoint/2010/main" val="7952379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dirty="0" smtClean="0"/>
              <a:t>Onde Estão as Mulheres</a:t>
            </a:r>
            <a:br>
              <a:rPr lang="pt-BR" dirty="0" smtClean="0"/>
            </a:br>
            <a:r>
              <a:rPr lang="pt-BR" dirty="0" smtClean="0"/>
              <a:t>(e Meninas)</a:t>
            </a:r>
            <a:endParaRPr lang="pt-BR" dirty="0"/>
          </a:p>
        </p:txBody>
      </p:sp>
      <p:sp>
        <p:nvSpPr>
          <p:cNvPr id="3" name="Subtitle 2"/>
          <p:cNvSpPr>
            <a:spLocks noGrp="1"/>
          </p:cNvSpPr>
          <p:nvPr>
            <p:ph type="subTitle" sz="quarter" idx="1"/>
          </p:nvPr>
        </p:nvSpPr>
        <p:spPr/>
        <p:txBody>
          <a:bodyPr/>
          <a:lstStyle/>
          <a:p>
            <a:endParaRPr lang="pt-BR"/>
          </a:p>
        </p:txBody>
      </p:sp>
      <p:sp>
        <p:nvSpPr>
          <p:cNvPr id="4" name="Date Placeholder 3"/>
          <p:cNvSpPr>
            <a:spLocks noGrp="1"/>
          </p:cNvSpPr>
          <p:nvPr>
            <p:ph type="dt" sz="half" idx="10"/>
          </p:nvPr>
        </p:nvSpPr>
        <p:spPr/>
        <p:txBody>
          <a:bodyPr/>
          <a:lstStyle/>
          <a:p>
            <a:r>
              <a:rPr lang="pt-BR" smtClean="0"/>
              <a:t>xexeo@cos.ufrj.br</a:t>
            </a:r>
            <a:endParaRPr lang="pt-BR" dirty="0"/>
          </a:p>
        </p:txBody>
      </p:sp>
      <p:sp>
        <p:nvSpPr>
          <p:cNvPr id="5" name="Footer Placeholder 4"/>
          <p:cNvSpPr>
            <a:spLocks noGrp="1"/>
          </p:cNvSpPr>
          <p:nvPr>
            <p:ph type="ftr" sz="quarter" idx="11"/>
          </p:nvPr>
        </p:nvSpPr>
        <p:spPr/>
        <p:txBody>
          <a:bodyPr/>
          <a:lstStyle/>
          <a:p>
            <a:r>
              <a:rPr lang="en-US" smtClean="0"/>
              <a:t>Jogos e Gênero</a:t>
            </a:r>
            <a:endParaRPr lang="en-US" dirty="0"/>
          </a:p>
        </p:txBody>
      </p:sp>
      <p:sp>
        <p:nvSpPr>
          <p:cNvPr id="6" name="Slide Number Placeholder 5"/>
          <p:cNvSpPr>
            <a:spLocks noGrp="1"/>
          </p:cNvSpPr>
          <p:nvPr>
            <p:ph type="sldNum" sz="quarter" idx="12"/>
          </p:nvPr>
        </p:nvSpPr>
        <p:spPr/>
        <p:txBody>
          <a:bodyPr/>
          <a:lstStyle/>
          <a:p>
            <a:fld id="{4E30B200-BD54-46F7-A056-C385C5DB71A2}" type="slidenum">
              <a:rPr lang="pt-BR" smtClean="0"/>
              <a:pPr/>
              <a:t>35</a:t>
            </a:fld>
            <a:endParaRPr lang="pt-BR" dirty="0"/>
          </a:p>
        </p:txBody>
      </p:sp>
    </p:spTree>
    <p:extLst>
      <p:ext uri="{BB962C8B-B14F-4D97-AF65-F5344CB8AC3E}">
        <p14:creationId xmlns:p14="http://schemas.microsoft.com/office/powerpoint/2010/main" val="1666243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Off-line</a:t>
            </a:r>
            <a:endParaRPr lang="pt-BR" dirty="0"/>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36</a:t>
            </a:fld>
            <a:endParaRPr lang="pt-BR" dirty="0"/>
          </a:p>
        </p:txBody>
      </p:sp>
      <p:sp>
        <p:nvSpPr>
          <p:cNvPr id="6" name="Content Placeholder 5"/>
          <p:cNvSpPr>
            <a:spLocks noGrp="1"/>
          </p:cNvSpPr>
          <p:nvPr>
            <p:ph sz="quarter" idx="13"/>
          </p:nvPr>
        </p:nvSpPr>
        <p:spPr/>
        <p:txBody>
          <a:bodyPr/>
          <a:lstStyle/>
          <a:p>
            <a:r>
              <a:rPr lang="pt-BR" dirty="0" smtClean="0"/>
              <a:t>59% das meninas jogam</a:t>
            </a:r>
          </a:p>
          <a:p>
            <a:pPr lvl="1"/>
            <a:r>
              <a:rPr lang="pt-BR" dirty="0" smtClean="0"/>
              <a:t>64% entre 13-14</a:t>
            </a:r>
          </a:p>
          <a:p>
            <a:pPr lvl="1"/>
            <a:r>
              <a:rPr lang="pt-BR" dirty="0" smtClean="0"/>
              <a:t>56% entre 15-17</a:t>
            </a:r>
          </a:p>
          <a:p>
            <a:endParaRPr lang="pt-BR" dirty="0"/>
          </a:p>
        </p:txBody>
      </p:sp>
      <p:pic>
        <p:nvPicPr>
          <p:cNvPr id="7" name="Picture 6"/>
          <p:cNvPicPr>
            <a:picLocks noChangeAspect="1"/>
          </p:cNvPicPr>
          <p:nvPr/>
        </p:nvPicPr>
        <p:blipFill>
          <a:blip r:embed="rId2"/>
          <a:stretch>
            <a:fillRect/>
          </a:stretch>
        </p:blipFill>
        <p:spPr>
          <a:xfrm>
            <a:off x="5072063" y="1187546"/>
            <a:ext cx="3952875" cy="4210050"/>
          </a:xfrm>
          <a:prstGeom prst="rect">
            <a:avLst/>
          </a:prstGeom>
        </p:spPr>
      </p:pic>
      <p:sp>
        <p:nvSpPr>
          <p:cNvPr id="8" name="TextBox 7"/>
          <p:cNvSpPr txBox="1"/>
          <p:nvPr/>
        </p:nvSpPr>
        <p:spPr>
          <a:xfrm>
            <a:off x="183803" y="5734506"/>
            <a:ext cx="4996881" cy="215444"/>
          </a:xfrm>
          <a:prstGeom prst="rect">
            <a:avLst/>
          </a:prstGeom>
          <a:noFill/>
        </p:spPr>
        <p:txBody>
          <a:bodyPr wrap="none" rtlCol="0">
            <a:spAutoFit/>
          </a:bodyPr>
          <a:lstStyle/>
          <a:p>
            <a:r>
              <a:rPr lang="pt-BR" sz="800" dirty="0"/>
              <a:t>http://www.pewinternet.org/2015/08/06/chapter-3-video-games-are-key-elements-in-friendships-for-many-boys/</a:t>
            </a:r>
          </a:p>
        </p:txBody>
      </p:sp>
    </p:spTree>
    <p:extLst>
      <p:ext uri="{BB962C8B-B14F-4D97-AF65-F5344CB8AC3E}">
        <p14:creationId xmlns:p14="http://schemas.microsoft.com/office/powerpoint/2010/main" val="35438319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Jogando Jogos Casuais</a:t>
            </a:r>
            <a:endParaRPr lang="pt-BR" dirty="0"/>
          </a:p>
        </p:txBody>
      </p:sp>
      <p:sp>
        <p:nvSpPr>
          <p:cNvPr id="2" name="Date Placeholder 1"/>
          <p:cNvSpPr>
            <a:spLocks noGrp="1"/>
          </p:cNvSpPr>
          <p:nvPr>
            <p:ph type="dt" sz="half" idx="10"/>
          </p:nvPr>
        </p:nvSpPr>
        <p:spPr/>
        <p:txBody>
          <a:bodyPr/>
          <a:lstStyle/>
          <a:p>
            <a:r>
              <a:rPr lang="pt-BR" smtClean="0"/>
              <a:t>xexeo@cos.ufrj.br</a:t>
            </a:r>
            <a:endParaRPr lang="pt-BR" dirty="0"/>
          </a:p>
        </p:txBody>
      </p:sp>
      <p:sp>
        <p:nvSpPr>
          <p:cNvPr id="3" name="Footer Placeholder 2"/>
          <p:cNvSpPr>
            <a:spLocks noGrp="1"/>
          </p:cNvSpPr>
          <p:nvPr>
            <p:ph type="ftr" sz="quarter" idx="11"/>
          </p:nvPr>
        </p:nvSpPr>
        <p:spPr/>
        <p:txBody>
          <a:bodyPr/>
          <a:lstStyle/>
          <a:p>
            <a:r>
              <a:rPr lang="en-US" smtClean="0"/>
              <a:t>Jogos e Gênero</a:t>
            </a:r>
            <a:endParaRPr lang="en-US" dirty="0"/>
          </a:p>
        </p:txBody>
      </p:sp>
      <p:sp>
        <p:nvSpPr>
          <p:cNvPr id="4" name="Slide Number Placeholder 3"/>
          <p:cNvSpPr>
            <a:spLocks noGrp="1"/>
          </p:cNvSpPr>
          <p:nvPr>
            <p:ph type="sldNum" sz="quarter" idx="12"/>
          </p:nvPr>
        </p:nvSpPr>
        <p:spPr/>
        <p:txBody>
          <a:bodyPr/>
          <a:lstStyle/>
          <a:p>
            <a:fld id="{4E30B200-BD54-46F7-A056-C385C5DB71A2}" type="slidenum">
              <a:rPr lang="pt-BR" smtClean="0"/>
              <a:pPr/>
              <a:t>37</a:t>
            </a:fld>
            <a:endParaRPr lang="pt-BR" dirty="0"/>
          </a:p>
        </p:txBody>
      </p:sp>
      <p:sp>
        <p:nvSpPr>
          <p:cNvPr id="10" name="Content Placeholder 9"/>
          <p:cNvSpPr>
            <a:spLocks noGrp="1"/>
          </p:cNvSpPr>
          <p:nvPr>
            <p:ph sz="quarter" idx="13"/>
          </p:nvPr>
        </p:nvSpPr>
        <p:spPr/>
        <p:txBody>
          <a:bodyPr/>
          <a:lstStyle/>
          <a:p>
            <a:r>
              <a:rPr lang="pt-BR" dirty="0" smtClean="0"/>
              <a:t>Mulheres: 65%</a:t>
            </a:r>
          </a:p>
          <a:p>
            <a:r>
              <a:rPr lang="pt-BR" dirty="0" smtClean="0"/>
              <a:t>Acima de 29 anos: 75%</a:t>
            </a:r>
          </a:p>
          <a:p>
            <a:endParaRPr lang="pt-BR" dirty="0"/>
          </a:p>
        </p:txBody>
      </p:sp>
      <p:pic>
        <p:nvPicPr>
          <p:cNvPr id="6" name="Picture 5"/>
          <p:cNvPicPr>
            <a:picLocks noChangeAspect="1"/>
          </p:cNvPicPr>
          <p:nvPr/>
        </p:nvPicPr>
        <p:blipFill>
          <a:blip r:embed="rId2"/>
          <a:stretch>
            <a:fillRect/>
          </a:stretch>
        </p:blipFill>
        <p:spPr>
          <a:xfrm>
            <a:off x="2011697" y="2577891"/>
            <a:ext cx="4427236" cy="3244595"/>
          </a:xfrm>
          <a:prstGeom prst="rect">
            <a:avLst/>
          </a:prstGeom>
        </p:spPr>
      </p:pic>
    </p:spTree>
    <p:extLst>
      <p:ext uri="{BB962C8B-B14F-4D97-AF65-F5344CB8AC3E}">
        <p14:creationId xmlns:p14="http://schemas.microsoft.com/office/powerpoint/2010/main" val="16562108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38</a:t>
            </a:fld>
            <a:endParaRPr lang="pt-BR" dirty="0"/>
          </a:p>
        </p:txBody>
      </p:sp>
      <p:sp>
        <p:nvSpPr>
          <p:cNvPr id="2" name="Title 1"/>
          <p:cNvSpPr>
            <a:spLocks noGrp="1"/>
          </p:cNvSpPr>
          <p:nvPr>
            <p:ph type="title"/>
          </p:nvPr>
        </p:nvSpPr>
        <p:spPr/>
        <p:txBody>
          <a:bodyPr/>
          <a:lstStyle/>
          <a:p>
            <a:r>
              <a:rPr lang="pt-BR" dirty="0" smtClean="0"/>
              <a:t>Jogando Outros Jogos</a:t>
            </a:r>
            <a:endParaRPr lang="pt-BR" dirty="0"/>
          </a:p>
        </p:txBody>
      </p:sp>
      <p:pic>
        <p:nvPicPr>
          <p:cNvPr id="7" name="Picture 6"/>
          <p:cNvPicPr>
            <a:picLocks noChangeAspect="1"/>
          </p:cNvPicPr>
          <p:nvPr/>
        </p:nvPicPr>
        <p:blipFill>
          <a:blip r:embed="rId2"/>
          <a:stretch>
            <a:fillRect/>
          </a:stretch>
        </p:blipFill>
        <p:spPr>
          <a:xfrm>
            <a:off x="572814" y="1367679"/>
            <a:ext cx="6914657" cy="4317485"/>
          </a:xfrm>
          <a:prstGeom prst="rect">
            <a:avLst/>
          </a:prstGeom>
        </p:spPr>
      </p:pic>
      <p:pic>
        <p:nvPicPr>
          <p:cNvPr id="8" name="Picture 7"/>
          <p:cNvPicPr>
            <a:picLocks noChangeAspect="1"/>
          </p:cNvPicPr>
          <p:nvPr/>
        </p:nvPicPr>
        <p:blipFill>
          <a:blip r:embed="rId3"/>
          <a:stretch>
            <a:fillRect/>
          </a:stretch>
        </p:blipFill>
        <p:spPr>
          <a:xfrm>
            <a:off x="7899975" y="4653136"/>
            <a:ext cx="1122197" cy="1323188"/>
          </a:xfrm>
          <a:prstGeom prst="rect">
            <a:avLst/>
          </a:prstGeom>
        </p:spPr>
      </p:pic>
      <p:grpSp>
        <p:nvGrpSpPr>
          <p:cNvPr id="12" name="Group 11"/>
          <p:cNvGrpSpPr/>
          <p:nvPr/>
        </p:nvGrpSpPr>
        <p:grpSpPr>
          <a:xfrm>
            <a:off x="813665" y="1412516"/>
            <a:ext cx="6673806" cy="4452781"/>
            <a:chOff x="813665" y="1412516"/>
            <a:chExt cx="6673806" cy="4452781"/>
          </a:xfrm>
        </p:grpSpPr>
        <p:pic>
          <p:nvPicPr>
            <p:cNvPr id="10" name="Picture 9"/>
            <p:cNvPicPr>
              <a:picLocks noChangeAspect="1"/>
            </p:cNvPicPr>
            <p:nvPr/>
          </p:nvPicPr>
          <p:blipFill>
            <a:blip r:embed="rId4"/>
            <a:stretch>
              <a:fillRect/>
            </a:stretch>
          </p:blipFill>
          <p:spPr>
            <a:xfrm>
              <a:off x="813665" y="1412516"/>
              <a:ext cx="6673806" cy="4452781"/>
            </a:xfrm>
            <a:prstGeom prst="rect">
              <a:avLst/>
            </a:prstGeom>
          </p:spPr>
        </p:pic>
        <p:sp>
          <p:nvSpPr>
            <p:cNvPr id="11" name="Rectangle 10"/>
            <p:cNvSpPr/>
            <p:nvPr/>
          </p:nvSpPr>
          <p:spPr>
            <a:xfrm>
              <a:off x="2720340" y="2127796"/>
              <a:ext cx="4572000" cy="338554"/>
            </a:xfrm>
            <a:prstGeom prst="rect">
              <a:avLst/>
            </a:prstGeom>
          </p:spPr>
          <p:txBody>
            <a:bodyPr>
              <a:spAutoFit/>
            </a:bodyPr>
            <a:lstStyle/>
            <a:p>
              <a:r>
                <a:rPr lang="pt-BR" sz="800" dirty="0"/>
                <a:t>https://www.washingtonpost.com/news/the-switch/wp/2014/10/17/more-women-play-video-games-than-boys-and-other-surprising-facts-lost-in-the-mess-of-gamergate/</a:t>
              </a:r>
            </a:p>
          </p:txBody>
        </p:sp>
      </p:grpSp>
    </p:spTree>
    <p:extLst>
      <p:ext uri="{BB962C8B-B14F-4D97-AF65-F5344CB8AC3E}">
        <p14:creationId xmlns:p14="http://schemas.microsoft.com/office/powerpoint/2010/main" val="141330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BR" smtClean="0"/>
              <a:t>xexeo@cos.ufrj.br</a:t>
            </a:r>
            <a:endParaRPr lang="pt-BR" dirty="0"/>
          </a:p>
        </p:txBody>
      </p:sp>
      <p:sp>
        <p:nvSpPr>
          <p:cNvPr id="3" name="Footer Placeholder 2"/>
          <p:cNvSpPr>
            <a:spLocks noGrp="1"/>
          </p:cNvSpPr>
          <p:nvPr>
            <p:ph type="ftr" sz="quarter" idx="11"/>
          </p:nvPr>
        </p:nvSpPr>
        <p:spPr/>
        <p:txBody>
          <a:bodyPr/>
          <a:lstStyle/>
          <a:p>
            <a:r>
              <a:rPr lang="en-US" smtClean="0"/>
              <a:t>Jogos e Gênero</a:t>
            </a:r>
            <a:endParaRPr lang="en-US" dirty="0"/>
          </a:p>
        </p:txBody>
      </p:sp>
      <p:sp>
        <p:nvSpPr>
          <p:cNvPr id="4" name="Slide Number Placeholder 3"/>
          <p:cNvSpPr>
            <a:spLocks noGrp="1"/>
          </p:cNvSpPr>
          <p:nvPr>
            <p:ph type="sldNum" sz="quarter" idx="12"/>
          </p:nvPr>
        </p:nvSpPr>
        <p:spPr/>
        <p:txBody>
          <a:bodyPr/>
          <a:lstStyle/>
          <a:p>
            <a:fld id="{4E30B200-BD54-46F7-A056-C385C5DB71A2}" type="slidenum">
              <a:rPr lang="pt-BR" smtClean="0"/>
              <a:pPr/>
              <a:t>39</a:t>
            </a:fld>
            <a:endParaRPr lang="pt-BR" dirty="0"/>
          </a:p>
        </p:txBody>
      </p:sp>
      <p:sp>
        <p:nvSpPr>
          <p:cNvPr id="5" name="Title 4"/>
          <p:cNvSpPr>
            <a:spLocks noGrp="1"/>
          </p:cNvSpPr>
          <p:nvPr>
            <p:ph type="title"/>
          </p:nvPr>
        </p:nvSpPr>
        <p:spPr/>
        <p:txBody>
          <a:bodyPr/>
          <a:lstStyle/>
          <a:p>
            <a:r>
              <a:rPr lang="pt-BR" dirty="0" smtClean="0"/>
              <a:t>Em Outras Plataformas</a:t>
            </a:r>
            <a:endParaRPr lang="pt-BR" dirty="0"/>
          </a:p>
        </p:txBody>
      </p:sp>
      <p:pic>
        <p:nvPicPr>
          <p:cNvPr id="6" name="Picture 5"/>
          <p:cNvPicPr>
            <a:picLocks noChangeAspect="1"/>
          </p:cNvPicPr>
          <p:nvPr/>
        </p:nvPicPr>
        <p:blipFill>
          <a:blip r:embed="rId2"/>
          <a:stretch>
            <a:fillRect/>
          </a:stretch>
        </p:blipFill>
        <p:spPr>
          <a:xfrm>
            <a:off x="6656022" y="1934064"/>
            <a:ext cx="2278618" cy="2964868"/>
          </a:xfrm>
          <a:prstGeom prst="rect">
            <a:avLst/>
          </a:prstGeom>
        </p:spPr>
      </p:pic>
      <p:pic>
        <p:nvPicPr>
          <p:cNvPr id="7" name="Picture 6"/>
          <p:cNvPicPr>
            <a:picLocks noChangeAspect="1"/>
          </p:cNvPicPr>
          <p:nvPr/>
        </p:nvPicPr>
        <p:blipFill>
          <a:blip r:embed="rId3"/>
          <a:stretch>
            <a:fillRect/>
          </a:stretch>
        </p:blipFill>
        <p:spPr>
          <a:xfrm>
            <a:off x="114300" y="1934064"/>
            <a:ext cx="6541722" cy="2653176"/>
          </a:xfrm>
          <a:prstGeom prst="rect">
            <a:avLst/>
          </a:prstGeom>
        </p:spPr>
      </p:pic>
      <p:pic>
        <p:nvPicPr>
          <p:cNvPr id="8" name="Picture 7"/>
          <p:cNvPicPr>
            <a:picLocks noChangeAspect="1"/>
          </p:cNvPicPr>
          <p:nvPr/>
        </p:nvPicPr>
        <p:blipFill>
          <a:blip r:embed="rId4"/>
          <a:stretch>
            <a:fillRect/>
          </a:stretch>
        </p:blipFill>
        <p:spPr>
          <a:xfrm>
            <a:off x="7906571" y="4744576"/>
            <a:ext cx="1122197" cy="1323188"/>
          </a:xfrm>
          <a:prstGeom prst="rect">
            <a:avLst/>
          </a:prstGeom>
        </p:spPr>
      </p:pic>
    </p:spTree>
    <p:extLst>
      <p:ext uri="{BB962C8B-B14F-4D97-AF65-F5344CB8AC3E}">
        <p14:creationId xmlns:p14="http://schemas.microsoft.com/office/powerpoint/2010/main" val="3474441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363" y="6204855"/>
            <a:ext cx="1188000" cy="288000"/>
          </a:xfrm>
        </p:spPr>
        <p:txBody>
          <a:bodyPr/>
          <a:lstStyle/>
          <a:p>
            <a:r>
              <a:rPr lang="pt-BR" smtClean="0"/>
              <a:t>xexeo@cos.ufrj.br</a:t>
            </a:r>
            <a:endParaRPr lang="pt-BR" dirty="0"/>
          </a:p>
        </p:txBody>
      </p:sp>
      <p:sp>
        <p:nvSpPr>
          <p:cNvPr id="3" name="Slide Number Placeholder 2"/>
          <p:cNvSpPr>
            <a:spLocks noGrp="1"/>
          </p:cNvSpPr>
          <p:nvPr>
            <p:ph type="sldNum" sz="quarter" idx="12"/>
          </p:nvPr>
        </p:nvSpPr>
        <p:spPr>
          <a:xfrm>
            <a:off x="7906571" y="6226863"/>
            <a:ext cx="1188000" cy="288000"/>
          </a:xfrm>
        </p:spPr>
        <p:txBody>
          <a:bodyPr/>
          <a:lstStyle/>
          <a:p>
            <a:fld id="{4E30B200-BD54-46F7-A056-C385C5DB71A2}" type="slidenum">
              <a:rPr lang="pt-BR" smtClean="0"/>
              <a:pPr/>
              <a:t>4</a:t>
            </a:fld>
            <a:endParaRPr lang="pt-BR" dirty="0"/>
          </a:p>
        </p:txBody>
      </p:sp>
      <p:sp>
        <p:nvSpPr>
          <p:cNvPr id="4" name="Footer Placeholder 3"/>
          <p:cNvSpPr>
            <a:spLocks noGrp="1"/>
          </p:cNvSpPr>
          <p:nvPr>
            <p:ph type="ftr" sz="quarter" idx="11"/>
          </p:nvPr>
        </p:nvSpPr>
        <p:spPr>
          <a:xfrm>
            <a:off x="3212044" y="6208133"/>
            <a:ext cx="2648894" cy="288000"/>
          </a:xfrm>
        </p:spPr>
        <p:txBody>
          <a:bodyPr/>
          <a:lstStyle/>
          <a:p>
            <a:r>
              <a:rPr lang="en-US" smtClean="0"/>
              <a:t>Jogos e Gênero</a:t>
            </a:r>
            <a:endParaRPr lang="en-US" dirty="0"/>
          </a:p>
        </p:txBody>
      </p:sp>
      <p:pic>
        <p:nvPicPr>
          <p:cNvPr id="1026" name="Picture 2" descr="http://iqglobal.intel.com/iq-content-library/wp-content/uploads/sites/18/2015/12/Intel_extreme_masters1-980x6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10" y="484094"/>
            <a:ext cx="7809022" cy="52033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oog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5323" y="5252904"/>
            <a:ext cx="2182495" cy="73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5264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smtClean="0"/>
              <a:t>O que podemos fazer?</a:t>
            </a:r>
            <a:endParaRPr lang="pt-BR" dirty="0"/>
          </a:p>
        </p:txBody>
      </p:sp>
      <p:sp>
        <p:nvSpPr>
          <p:cNvPr id="12" name="Subtitle 11"/>
          <p:cNvSpPr>
            <a:spLocks noGrp="1"/>
          </p:cNvSpPr>
          <p:nvPr>
            <p:ph type="subTitle" sz="quarter" idx="1"/>
          </p:nvPr>
        </p:nvSpPr>
        <p:spPr/>
        <p:txBody>
          <a:bodyPr/>
          <a:lstStyle/>
          <a:p>
            <a:endParaRPr lang="pt-BR"/>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40</a:t>
            </a:fld>
            <a:endParaRPr lang="pt-BR" dirty="0"/>
          </a:p>
        </p:txBody>
      </p:sp>
    </p:spTree>
    <p:extLst>
      <p:ext uri="{BB962C8B-B14F-4D97-AF65-F5344CB8AC3E}">
        <p14:creationId xmlns:p14="http://schemas.microsoft.com/office/powerpoint/2010/main" val="18223662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dirty="0" smtClean="0"/>
              <a:t>Parar de Fazer Jogos Assumindo que Apenas Homens Vão Jogar</a:t>
            </a:r>
            <a:endParaRPr lang="pt-BR" dirty="0"/>
          </a:p>
        </p:txBody>
      </p:sp>
      <p:sp>
        <p:nvSpPr>
          <p:cNvPr id="3" name="Subtitle 2"/>
          <p:cNvSpPr>
            <a:spLocks noGrp="1"/>
          </p:cNvSpPr>
          <p:nvPr>
            <p:ph type="subTitle" sz="quarter" idx="1"/>
          </p:nvPr>
        </p:nvSpPr>
        <p:spPr/>
        <p:txBody>
          <a:bodyPr/>
          <a:lstStyle/>
          <a:p>
            <a:endParaRPr lang="pt-BR" dirty="0"/>
          </a:p>
        </p:txBody>
      </p:sp>
      <p:sp>
        <p:nvSpPr>
          <p:cNvPr id="4" name="Date Placeholder 3"/>
          <p:cNvSpPr>
            <a:spLocks noGrp="1"/>
          </p:cNvSpPr>
          <p:nvPr>
            <p:ph type="dt" sz="half" idx="10"/>
          </p:nvPr>
        </p:nvSpPr>
        <p:spPr/>
        <p:txBody>
          <a:bodyPr/>
          <a:lstStyle/>
          <a:p>
            <a:r>
              <a:rPr lang="pt-BR" smtClean="0"/>
              <a:t>xexeo@cos.ufrj.br</a:t>
            </a:r>
            <a:endParaRPr lang="pt-BR" dirty="0"/>
          </a:p>
        </p:txBody>
      </p:sp>
      <p:sp>
        <p:nvSpPr>
          <p:cNvPr id="5" name="Footer Placeholder 4"/>
          <p:cNvSpPr>
            <a:spLocks noGrp="1"/>
          </p:cNvSpPr>
          <p:nvPr>
            <p:ph type="ftr" sz="quarter" idx="11"/>
          </p:nvPr>
        </p:nvSpPr>
        <p:spPr/>
        <p:txBody>
          <a:bodyPr/>
          <a:lstStyle/>
          <a:p>
            <a:r>
              <a:rPr lang="en-US" smtClean="0"/>
              <a:t>Jogos e Gênero</a:t>
            </a:r>
            <a:endParaRPr lang="en-US" dirty="0"/>
          </a:p>
        </p:txBody>
      </p:sp>
      <p:sp>
        <p:nvSpPr>
          <p:cNvPr id="6" name="Slide Number Placeholder 5"/>
          <p:cNvSpPr>
            <a:spLocks noGrp="1"/>
          </p:cNvSpPr>
          <p:nvPr>
            <p:ph type="sldNum" sz="quarter" idx="12"/>
          </p:nvPr>
        </p:nvSpPr>
        <p:spPr/>
        <p:txBody>
          <a:bodyPr/>
          <a:lstStyle/>
          <a:p>
            <a:fld id="{4E30B200-BD54-46F7-A056-C385C5DB71A2}" type="slidenum">
              <a:rPr lang="pt-BR" smtClean="0"/>
              <a:pPr/>
              <a:t>41</a:t>
            </a:fld>
            <a:endParaRPr lang="pt-BR" dirty="0"/>
          </a:p>
        </p:txBody>
      </p:sp>
    </p:spTree>
    <p:extLst>
      <p:ext uri="{BB962C8B-B14F-4D97-AF65-F5344CB8AC3E}">
        <p14:creationId xmlns:p14="http://schemas.microsoft.com/office/powerpoint/2010/main" val="26883835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Quebre o Ciclo</a:t>
            </a:r>
            <a:endParaRPr lang="pt-BR" dirty="0"/>
          </a:p>
        </p:txBody>
      </p:sp>
      <p:graphicFrame>
        <p:nvGraphicFramePr>
          <p:cNvPr id="4" name="Diagram 3"/>
          <p:cNvGraphicFramePr/>
          <p:nvPr>
            <p:extLst>
              <p:ext uri="{D42A27DB-BD31-4B8C-83A1-F6EECF244321}">
                <p14:modId xmlns:p14="http://schemas.microsoft.com/office/powerpoint/2010/main" val="250519303"/>
              </p:ext>
            </p:extLst>
          </p:nvPr>
        </p:nvGraphicFramePr>
        <p:xfrm>
          <a:off x="800100" y="1328420"/>
          <a:ext cx="6972300" cy="4577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p:cNvSpPr>
            <a:spLocks noGrp="1"/>
          </p:cNvSpPr>
          <p:nvPr>
            <p:ph type="dt" sz="half" idx="14"/>
          </p:nvPr>
        </p:nvSpPr>
        <p:spPr/>
        <p:txBody>
          <a:bodyPr/>
          <a:lstStyle/>
          <a:p>
            <a:r>
              <a:rPr lang="pt-BR" smtClean="0"/>
              <a:t>xexeo@cos.ufrj.br</a:t>
            </a:r>
            <a:endParaRPr lang="pt-BR" dirty="0"/>
          </a:p>
        </p:txBody>
      </p:sp>
      <p:sp>
        <p:nvSpPr>
          <p:cNvPr id="7" name="Footer Placeholder 6"/>
          <p:cNvSpPr>
            <a:spLocks noGrp="1"/>
          </p:cNvSpPr>
          <p:nvPr>
            <p:ph type="ftr" sz="quarter" idx="15"/>
          </p:nvPr>
        </p:nvSpPr>
        <p:spPr/>
        <p:txBody>
          <a:bodyPr/>
          <a:lstStyle/>
          <a:p>
            <a:r>
              <a:rPr lang="en-US" smtClean="0"/>
              <a:t>Jogos e Gênero</a:t>
            </a:r>
            <a:endParaRPr lang="en-US" dirty="0"/>
          </a:p>
        </p:txBody>
      </p:sp>
      <p:sp>
        <p:nvSpPr>
          <p:cNvPr id="8" name="Slide Number Placeholder 7"/>
          <p:cNvSpPr>
            <a:spLocks noGrp="1"/>
          </p:cNvSpPr>
          <p:nvPr>
            <p:ph type="sldNum" sz="quarter" idx="16"/>
          </p:nvPr>
        </p:nvSpPr>
        <p:spPr/>
        <p:txBody>
          <a:bodyPr/>
          <a:lstStyle/>
          <a:p>
            <a:fld id="{4E30B200-BD54-46F7-A056-C385C5DB71A2}" type="slidenum">
              <a:rPr lang="pt-BR" smtClean="0"/>
              <a:pPr/>
              <a:t>42</a:t>
            </a:fld>
            <a:endParaRPr lang="pt-BR" dirty="0"/>
          </a:p>
        </p:txBody>
      </p:sp>
    </p:spTree>
    <p:extLst>
      <p:ext uri="{BB962C8B-B14F-4D97-AF65-F5344CB8AC3E}">
        <p14:creationId xmlns:p14="http://schemas.microsoft.com/office/powerpoint/2010/main" val="28061854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Diminuir Barreiras</a:t>
            </a:r>
            <a:endParaRPr lang="pt-BR" dirty="0"/>
          </a:p>
        </p:txBody>
      </p:sp>
      <p:sp>
        <p:nvSpPr>
          <p:cNvPr id="5" name="Content Placeholder 4"/>
          <p:cNvSpPr>
            <a:spLocks noGrp="1"/>
          </p:cNvSpPr>
          <p:nvPr>
            <p:ph sz="quarter" idx="13"/>
          </p:nvPr>
        </p:nvSpPr>
        <p:spPr/>
        <p:txBody>
          <a:bodyPr>
            <a:normAutofit/>
          </a:bodyPr>
          <a:lstStyle/>
          <a:p>
            <a:r>
              <a:rPr lang="pt-BR" dirty="0" smtClean="0"/>
              <a:t>Estilos de aprendizado</a:t>
            </a:r>
          </a:p>
          <a:p>
            <a:pPr lvl="1"/>
            <a:r>
              <a:rPr lang="pt-BR" dirty="0" smtClean="0"/>
              <a:t>Imitação (vs. Exploração)</a:t>
            </a:r>
          </a:p>
          <a:p>
            <a:r>
              <a:rPr lang="pt-BR" dirty="0" smtClean="0"/>
              <a:t>Representação</a:t>
            </a:r>
          </a:p>
          <a:p>
            <a:pPr lvl="1"/>
            <a:r>
              <a:rPr lang="pt-BR" dirty="0" smtClean="0"/>
              <a:t>Menos </a:t>
            </a:r>
            <a:r>
              <a:rPr lang="pt-BR" dirty="0" err="1" smtClean="0"/>
              <a:t>sexualização</a:t>
            </a:r>
            <a:endParaRPr lang="pt-BR" dirty="0" smtClean="0"/>
          </a:p>
          <a:p>
            <a:r>
              <a:rPr lang="pt-BR" dirty="0" smtClean="0"/>
              <a:t>Comunicação</a:t>
            </a:r>
          </a:p>
          <a:p>
            <a:pPr lvl="1"/>
            <a:r>
              <a:rPr lang="pt-BR" dirty="0" smtClean="0"/>
              <a:t>Mídia é masculina</a:t>
            </a:r>
          </a:p>
          <a:p>
            <a:pPr lvl="1"/>
            <a:r>
              <a:rPr lang="pt-BR" dirty="0" smtClean="0"/>
              <a:t>Imagens apelam aos homens</a:t>
            </a:r>
          </a:p>
          <a:p>
            <a:r>
              <a:rPr lang="pt-BR" dirty="0" smtClean="0"/>
              <a:t>Ambiente de Produção</a:t>
            </a:r>
          </a:p>
          <a:p>
            <a:pPr lvl="1"/>
            <a:r>
              <a:rPr lang="pt-BR" dirty="0" smtClean="0"/>
              <a:t>Mulheres na Equipe</a:t>
            </a:r>
          </a:p>
          <a:p>
            <a:pPr marL="0" indent="0">
              <a:buNone/>
            </a:pPr>
            <a:endParaRPr lang="pt-BR" dirty="0"/>
          </a:p>
        </p:txBody>
      </p:sp>
      <p:sp>
        <p:nvSpPr>
          <p:cNvPr id="6" name="TextBox 5"/>
          <p:cNvSpPr txBox="1"/>
          <p:nvPr/>
        </p:nvSpPr>
        <p:spPr>
          <a:xfrm>
            <a:off x="3959567" y="5819145"/>
            <a:ext cx="5184433" cy="261610"/>
          </a:xfrm>
          <a:prstGeom prst="rect">
            <a:avLst/>
          </a:prstGeom>
          <a:noFill/>
        </p:spPr>
        <p:txBody>
          <a:bodyPr wrap="none" rtlCol="0">
            <a:spAutoFit/>
          </a:bodyPr>
          <a:lstStyle/>
          <a:p>
            <a:r>
              <a:rPr lang="pt-BR" sz="1100" dirty="0" err="1" smtClean="0"/>
              <a:t>Sheri</a:t>
            </a:r>
            <a:r>
              <a:rPr lang="pt-BR" sz="1100" dirty="0" smtClean="0"/>
              <a:t> </a:t>
            </a:r>
            <a:r>
              <a:rPr lang="pt-BR" sz="1100" dirty="0" err="1" smtClean="0"/>
              <a:t>Graner</a:t>
            </a:r>
            <a:r>
              <a:rPr lang="pt-BR" sz="1100" dirty="0"/>
              <a:t> </a:t>
            </a:r>
            <a:r>
              <a:rPr lang="pt-BR" sz="1100" dirty="0" smtClean="0"/>
              <a:t>Ray http</a:t>
            </a:r>
            <a:r>
              <a:rPr lang="pt-BR" sz="1100" dirty="0"/>
              <a:t>://www.slideshare.net/guest3bd2a12/gendergames-presentation</a:t>
            </a:r>
          </a:p>
        </p:txBody>
      </p:sp>
      <p:sp>
        <p:nvSpPr>
          <p:cNvPr id="7" name="Date Placeholder 6"/>
          <p:cNvSpPr>
            <a:spLocks noGrp="1"/>
          </p:cNvSpPr>
          <p:nvPr>
            <p:ph type="dt" sz="half" idx="10"/>
          </p:nvPr>
        </p:nvSpPr>
        <p:spPr/>
        <p:txBody>
          <a:bodyPr/>
          <a:lstStyle/>
          <a:p>
            <a:r>
              <a:rPr lang="pt-BR" smtClean="0"/>
              <a:t>xexeo@cos.ufrj.br</a:t>
            </a:r>
            <a:endParaRPr lang="pt-BR" dirty="0"/>
          </a:p>
        </p:txBody>
      </p:sp>
      <p:sp>
        <p:nvSpPr>
          <p:cNvPr id="8" name="Footer Placeholder 7"/>
          <p:cNvSpPr>
            <a:spLocks noGrp="1"/>
          </p:cNvSpPr>
          <p:nvPr>
            <p:ph type="ftr" sz="quarter" idx="11"/>
          </p:nvPr>
        </p:nvSpPr>
        <p:spPr/>
        <p:txBody>
          <a:bodyPr/>
          <a:lstStyle/>
          <a:p>
            <a:r>
              <a:rPr lang="en-US" smtClean="0"/>
              <a:t>Jogos e Gênero</a:t>
            </a:r>
            <a:endParaRPr lang="en-US" dirty="0"/>
          </a:p>
        </p:txBody>
      </p:sp>
      <p:sp>
        <p:nvSpPr>
          <p:cNvPr id="9" name="Slide Number Placeholder 8"/>
          <p:cNvSpPr>
            <a:spLocks noGrp="1"/>
          </p:cNvSpPr>
          <p:nvPr>
            <p:ph type="sldNum" sz="quarter" idx="12"/>
          </p:nvPr>
        </p:nvSpPr>
        <p:spPr/>
        <p:txBody>
          <a:bodyPr/>
          <a:lstStyle/>
          <a:p>
            <a:fld id="{4E30B200-BD54-46F7-A056-C385C5DB71A2}" type="slidenum">
              <a:rPr lang="pt-BR" smtClean="0"/>
              <a:pPr/>
              <a:t>43</a:t>
            </a:fld>
            <a:endParaRPr lang="pt-BR" dirty="0"/>
          </a:p>
        </p:txBody>
      </p:sp>
    </p:spTree>
    <p:extLst>
      <p:ext uri="{BB962C8B-B14F-4D97-AF65-F5344CB8AC3E}">
        <p14:creationId xmlns:p14="http://schemas.microsoft.com/office/powerpoint/2010/main" val="17592232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r>
              <a:rPr lang="pt-BR" smtClean="0"/>
              <a:t>xexeo@cos.ufrj.br</a:t>
            </a:r>
            <a:endParaRPr lang="pt-BR" dirty="0"/>
          </a:p>
        </p:txBody>
      </p:sp>
      <p:sp>
        <p:nvSpPr>
          <p:cNvPr id="4" name="Footer Placeholder 3"/>
          <p:cNvSpPr>
            <a:spLocks noGrp="1"/>
          </p:cNvSpPr>
          <p:nvPr>
            <p:ph type="ftr" sz="quarter" idx="15"/>
          </p:nvPr>
        </p:nvSpPr>
        <p:spPr/>
        <p:txBody>
          <a:bodyPr/>
          <a:lstStyle/>
          <a:p>
            <a:r>
              <a:rPr lang="en-US" smtClean="0"/>
              <a:t>Jogos e Gênero</a:t>
            </a:r>
            <a:endParaRPr lang="en-US" dirty="0"/>
          </a:p>
        </p:txBody>
      </p:sp>
      <p:sp>
        <p:nvSpPr>
          <p:cNvPr id="5" name="Slide Number Placeholder 4"/>
          <p:cNvSpPr>
            <a:spLocks noGrp="1"/>
          </p:cNvSpPr>
          <p:nvPr>
            <p:ph type="sldNum" sz="quarter" idx="16"/>
          </p:nvPr>
        </p:nvSpPr>
        <p:spPr/>
        <p:txBody>
          <a:bodyPr/>
          <a:lstStyle/>
          <a:p>
            <a:fld id="{4E30B200-BD54-46F7-A056-C385C5DB71A2}" type="slidenum">
              <a:rPr lang="pt-BR" smtClean="0"/>
              <a:pPr/>
              <a:t>44</a:t>
            </a:fld>
            <a:endParaRPr lang="pt-BR" dirty="0"/>
          </a:p>
        </p:txBody>
      </p:sp>
      <p:sp>
        <p:nvSpPr>
          <p:cNvPr id="2" name="Title 1"/>
          <p:cNvSpPr>
            <a:spLocks noGrp="1"/>
          </p:cNvSpPr>
          <p:nvPr>
            <p:ph type="title"/>
          </p:nvPr>
        </p:nvSpPr>
        <p:spPr/>
        <p:txBody>
          <a:bodyPr/>
          <a:lstStyle/>
          <a:p>
            <a:r>
              <a:rPr lang="pt-BR" dirty="0" smtClean="0"/>
              <a:t>Personagens femininos</a:t>
            </a:r>
            <a:endParaRPr lang="pt-BR" dirty="0"/>
          </a:p>
        </p:txBody>
      </p:sp>
      <p:pic>
        <p:nvPicPr>
          <p:cNvPr id="8194" name="Picture 2" descr="Rayne  (BloodRayne se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22" y="1979091"/>
            <a:ext cx="18097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Jill Valentine (Resident Evil serie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07214" y="3614038"/>
            <a:ext cx="1809750" cy="25050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ophitia Alexandra (SoulCalibur series)"/>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2191" y="2036241"/>
            <a:ext cx="180975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Dead Or Alive Girls (Dead or Alive Seri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7168" y="932201"/>
            <a:ext cx="180975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Joanna Dark (Perfect Dark)"/>
          <p:cNvPicPr>
            <a:picLocks noChangeAspect="1" noChangeArrowheads="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590598" y="3397160"/>
            <a:ext cx="1809750" cy="2495551"/>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Morrigan Aensland (Dark Stalkers Series)"/>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38761" y="996155"/>
            <a:ext cx="180975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Lara Croft (Tomb Raid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6622" y="3614038"/>
            <a:ext cx="1809750"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4030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pt-BR" smtClean="0"/>
              <a:t>xexeo@cos.ufrj.br</a:t>
            </a:r>
            <a:endParaRPr lang="pt-BR" dirty="0"/>
          </a:p>
        </p:txBody>
      </p:sp>
      <p:sp>
        <p:nvSpPr>
          <p:cNvPr id="3" name="Footer Placeholder 2"/>
          <p:cNvSpPr>
            <a:spLocks noGrp="1"/>
          </p:cNvSpPr>
          <p:nvPr>
            <p:ph type="ftr" sz="quarter" idx="15"/>
          </p:nvPr>
        </p:nvSpPr>
        <p:spPr/>
        <p:txBody>
          <a:bodyPr/>
          <a:lstStyle/>
          <a:p>
            <a:r>
              <a:rPr lang="en-US" smtClean="0"/>
              <a:t>Jogos e Gênero</a:t>
            </a:r>
            <a:endParaRPr lang="en-US" dirty="0"/>
          </a:p>
        </p:txBody>
      </p:sp>
      <p:sp>
        <p:nvSpPr>
          <p:cNvPr id="4" name="Slide Number Placeholder 3"/>
          <p:cNvSpPr>
            <a:spLocks noGrp="1"/>
          </p:cNvSpPr>
          <p:nvPr>
            <p:ph type="sldNum" sz="quarter" idx="16"/>
          </p:nvPr>
        </p:nvSpPr>
        <p:spPr/>
        <p:txBody>
          <a:bodyPr/>
          <a:lstStyle/>
          <a:p>
            <a:fld id="{4E30B200-BD54-46F7-A056-C385C5DB71A2}" type="slidenum">
              <a:rPr lang="pt-BR" smtClean="0"/>
              <a:pPr/>
              <a:t>45</a:t>
            </a:fld>
            <a:endParaRPr lang="pt-BR" dirty="0"/>
          </a:p>
        </p:txBody>
      </p:sp>
      <p:sp>
        <p:nvSpPr>
          <p:cNvPr id="5" name="Title 4"/>
          <p:cNvSpPr>
            <a:spLocks noGrp="1"/>
          </p:cNvSpPr>
          <p:nvPr>
            <p:ph type="title"/>
          </p:nvPr>
        </p:nvSpPr>
        <p:spPr/>
        <p:txBody>
          <a:bodyPr/>
          <a:lstStyle/>
          <a:p>
            <a:r>
              <a:rPr lang="pt-BR" dirty="0" smtClean="0"/>
              <a:t>Não são só os jogos</a:t>
            </a:r>
            <a:endParaRPr lang="pt-BR" dirty="0"/>
          </a:p>
        </p:txBody>
      </p:sp>
      <p:pic>
        <p:nvPicPr>
          <p:cNvPr id="6" name="Picture 5"/>
          <p:cNvPicPr>
            <a:picLocks noChangeAspect="1"/>
          </p:cNvPicPr>
          <p:nvPr/>
        </p:nvPicPr>
        <p:blipFill>
          <a:blip r:embed="rId2"/>
          <a:stretch>
            <a:fillRect/>
          </a:stretch>
        </p:blipFill>
        <p:spPr>
          <a:xfrm>
            <a:off x="600761" y="1388856"/>
            <a:ext cx="3935730" cy="2456657"/>
          </a:xfrm>
          <a:prstGeom prst="rect">
            <a:avLst/>
          </a:prstGeom>
        </p:spPr>
      </p:pic>
      <p:pic>
        <p:nvPicPr>
          <p:cNvPr id="7" name="Picture 6"/>
          <p:cNvPicPr>
            <a:picLocks noChangeAspect="1"/>
          </p:cNvPicPr>
          <p:nvPr/>
        </p:nvPicPr>
        <p:blipFill>
          <a:blip r:embed="rId3"/>
          <a:stretch>
            <a:fillRect/>
          </a:stretch>
        </p:blipFill>
        <p:spPr>
          <a:xfrm>
            <a:off x="4834292" y="1000235"/>
            <a:ext cx="3467100" cy="2133600"/>
          </a:xfrm>
          <a:prstGeom prst="rect">
            <a:avLst/>
          </a:prstGeom>
        </p:spPr>
      </p:pic>
      <p:pic>
        <p:nvPicPr>
          <p:cNvPr id="8" name="Picture 7"/>
          <p:cNvPicPr>
            <a:picLocks noChangeAspect="1"/>
          </p:cNvPicPr>
          <p:nvPr/>
        </p:nvPicPr>
        <p:blipFill>
          <a:blip r:embed="rId4"/>
          <a:stretch>
            <a:fillRect/>
          </a:stretch>
        </p:blipFill>
        <p:spPr>
          <a:xfrm>
            <a:off x="1130644" y="4236662"/>
            <a:ext cx="3825266" cy="1580322"/>
          </a:xfrm>
          <a:prstGeom prst="rect">
            <a:avLst/>
          </a:prstGeom>
        </p:spPr>
      </p:pic>
      <p:pic>
        <p:nvPicPr>
          <p:cNvPr id="9" name="Picture 8"/>
          <p:cNvPicPr>
            <a:picLocks noChangeAspect="1"/>
          </p:cNvPicPr>
          <p:nvPr/>
        </p:nvPicPr>
        <p:blipFill rotWithShape="1">
          <a:blip r:embed="rId5"/>
          <a:srcRect r="49504"/>
          <a:stretch/>
        </p:blipFill>
        <p:spPr>
          <a:xfrm>
            <a:off x="5730568" y="3288409"/>
            <a:ext cx="1923886" cy="2724150"/>
          </a:xfrm>
          <a:prstGeom prst="rect">
            <a:avLst/>
          </a:prstGeom>
        </p:spPr>
      </p:pic>
    </p:spTree>
    <p:extLst>
      <p:ext uri="{BB962C8B-B14F-4D97-AF65-F5344CB8AC3E}">
        <p14:creationId xmlns:p14="http://schemas.microsoft.com/office/powerpoint/2010/main" val="3777553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r>
              <a:rPr lang="pt-BR" smtClean="0"/>
              <a:t>xexeo@cos.ufrj.br</a:t>
            </a:r>
            <a:endParaRPr lang="pt-BR" dirty="0"/>
          </a:p>
        </p:txBody>
      </p:sp>
      <p:sp>
        <p:nvSpPr>
          <p:cNvPr id="4" name="Footer Placeholder 3"/>
          <p:cNvSpPr>
            <a:spLocks noGrp="1"/>
          </p:cNvSpPr>
          <p:nvPr>
            <p:ph type="ftr" sz="quarter" idx="15"/>
          </p:nvPr>
        </p:nvSpPr>
        <p:spPr/>
        <p:txBody>
          <a:bodyPr/>
          <a:lstStyle/>
          <a:p>
            <a:r>
              <a:rPr lang="en-US" smtClean="0"/>
              <a:t>Jogos e Gênero</a:t>
            </a:r>
            <a:endParaRPr lang="en-US" dirty="0"/>
          </a:p>
        </p:txBody>
      </p:sp>
      <p:sp>
        <p:nvSpPr>
          <p:cNvPr id="5" name="Slide Number Placeholder 4"/>
          <p:cNvSpPr>
            <a:spLocks noGrp="1"/>
          </p:cNvSpPr>
          <p:nvPr>
            <p:ph type="sldNum" sz="quarter" idx="16"/>
          </p:nvPr>
        </p:nvSpPr>
        <p:spPr/>
        <p:txBody>
          <a:bodyPr/>
          <a:lstStyle/>
          <a:p>
            <a:fld id="{4E30B200-BD54-46F7-A056-C385C5DB71A2}" type="slidenum">
              <a:rPr lang="pt-BR" smtClean="0"/>
              <a:pPr/>
              <a:t>46</a:t>
            </a:fld>
            <a:endParaRPr lang="pt-BR" dirty="0"/>
          </a:p>
        </p:txBody>
      </p:sp>
      <p:sp>
        <p:nvSpPr>
          <p:cNvPr id="2" name="Title 1"/>
          <p:cNvSpPr>
            <a:spLocks noGrp="1"/>
          </p:cNvSpPr>
          <p:nvPr>
            <p:ph type="title"/>
          </p:nvPr>
        </p:nvSpPr>
        <p:spPr/>
        <p:txBody>
          <a:bodyPr/>
          <a:lstStyle/>
          <a:p>
            <a:r>
              <a:rPr lang="pt-BR" dirty="0" err="1" smtClean="0"/>
              <a:t>Avatares</a:t>
            </a:r>
            <a:r>
              <a:rPr lang="pt-BR" dirty="0" smtClean="0"/>
              <a:t>: Olhe para esportes</a:t>
            </a:r>
            <a:endParaRPr lang="pt-BR" dirty="0"/>
          </a:p>
        </p:txBody>
      </p:sp>
      <p:pic>
        <p:nvPicPr>
          <p:cNvPr id="10" name="Picture 9"/>
          <p:cNvPicPr>
            <a:picLocks noChangeAspect="1"/>
          </p:cNvPicPr>
          <p:nvPr/>
        </p:nvPicPr>
        <p:blipFill>
          <a:blip r:embed="rId2"/>
          <a:stretch>
            <a:fillRect/>
          </a:stretch>
        </p:blipFill>
        <p:spPr>
          <a:xfrm>
            <a:off x="914400" y="1420424"/>
            <a:ext cx="7294622" cy="4218376"/>
          </a:xfrm>
          <a:prstGeom prst="rect">
            <a:avLst/>
          </a:prstGeom>
        </p:spPr>
      </p:pic>
    </p:spTree>
    <p:extLst>
      <p:ext uri="{BB962C8B-B14F-4D97-AF65-F5344CB8AC3E}">
        <p14:creationId xmlns:p14="http://schemas.microsoft.com/office/powerpoint/2010/main" val="22421326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pt-BR" smtClean="0"/>
              <a:t>xexeo@cos.ufrj.br</a:t>
            </a:r>
            <a:endParaRPr lang="pt-BR" dirty="0"/>
          </a:p>
        </p:txBody>
      </p:sp>
      <p:sp>
        <p:nvSpPr>
          <p:cNvPr id="3" name="Footer Placeholder 2"/>
          <p:cNvSpPr>
            <a:spLocks noGrp="1"/>
          </p:cNvSpPr>
          <p:nvPr>
            <p:ph type="ftr" sz="quarter" idx="15"/>
          </p:nvPr>
        </p:nvSpPr>
        <p:spPr/>
        <p:txBody>
          <a:bodyPr/>
          <a:lstStyle/>
          <a:p>
            <a:r>
              <a:rPr lang="en-US" smtClean="0"/>
              <a:t>Jogos e Gênero</a:t>
            </a:r>
            <a:endParaRPr lang="en-US" dirty="0"/>
          </a:p>
        </p:txBody>
      </p:sp>
      <p:sp>
        <p:nvSpPr>
          <p:cNvPr id="4" name="Slide Number Placeholder 3"/>
          <p:cNvSpPr>
            <a:spLocks noGrp="1"/>
          </p:cNvSpPr>
          <p:nvPr>
            <p:ph type="sldNum" sz="quarter" idx="16"/>
          </p:nvPr>
        </p:nvSpPr>
        <p:spPr/>
        <p:txBody>
          <a:bodyPr/>
          <a:lstStyle/>
          <a:p>
            <a:fld id="{4E30B200-BD54-46F7-A056-C385C5DB71A2}" type="slidenum">
              <a:rPr lang="pt-BR" smtClean="0"/>
              <a:pPr/>
              <a:t>47</a:t>
            </a:fld>
            <a:endParaRPr lang="pt-BR" dirty="0"/>
          </a:p>
        </p:txBody>
      </p:sp>
      <p:sp>
        <p:nvSpPr>
          <p:cNvPr id="5" name="Title 4"/>
          <p:cNvSpPr>
            <a:spLocks noGrp="1"/>
          </p:cNvSpPr>
          <p:nvPr>
            <p:ph type="title"/>
          </p:nvPr>
        </p:nvSpPr>
        <p:spPr/>
        <p:txBody>
          <a:bodyPr/>
          <a:lstStyle/>
          <a:p>
            <a:r>
              <a:rPr lang="pt-BR" dirty="0" smtClean="0"/>
              <a:t>Exemplo...</a:t>
            </a:r>
            <a:endParaRPr lang="pt-BR" dirty="0"/>
          </a:p>
        </p:txBody>
      </p:sp>
      <p:pic>
        <p:nvPicPr>
          <p:cNvPr id="6" name="Picture 5"/>
          <p:cNvPicPr>
            <a:picLocks noChangeAspect="1"/>
          </p:cNvPicPr>
          <p:nvPr/>
        </p:nvPicPr>
        <p:blipFill>
          <a:blip r:embed="rId2"/>
          <a:stretch>
            <a:fillRect/>
          </a:stretch>
        </p:blipFill>
        <p:spPr>
          <a:xfrm>
            <a:off x="641363" y="1552995"/>
            <a:ext cx="7826468" cy="4113819"/>
          </a:xfrm>
          <a:prstGeom prst="rect">
            <a:avLst/>
          </a:prstGeom>
        </p:spPr>
      </p:pic>
    </p:spTree>
    <p:extLst>
      <p:ext uri="{BB962C8B-B14F-4D97-AF65-F5344CB8AC3E}">
        <p14:creationId xmlns:p14="http://schemas.microsoft.com/office/powerpoint/2010/main" val="40893430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p:txBody>
          <a:bodyPr/>
          <a:lstStyle/>
          <a:p>
            <a:r>
              <a:rPr lang="pt-BR" smtClean="0"/>
              <a:t>xexeo@cos.ufrj.br</a:t>
            </a:r>
            <a:endParaRPr lang="pt-BR" dirty="0"/>
          </a:p>
        </p:txBody>
      </p:sp>
      <p:sp>
        <p:nvSpPr>
          <p:cNvPr id="3" name="Footer Placeholder 2"/>
          <p:cNvSpPr>
            <a:spLocks noGrp="1"/>
          </p:cNvSpPr>
          <p:nvPr>
            <p:ph type="ftr" sz="quarter" idx="15"/>
          </p:nvPr>
        </p:nvSpPr>
        <p:spPr/>
        <p:txBody>
          <a:bodyPr/>
          <a:lstStyle/>
          <a:p>
            <a:r>
              <a:rPr lang="en-US" smtClean="0"/>
              <a:t>Jogos e Gênero</a:t>
            </a:r>
            <a:endParaRPr lang="en-US" dirty="0"/>
          </a:p>
        </p:txBody>
      </p:sp>
      <p:sp>
        <p:nvSpPr>
          <p:cNvPr id="4" name="Slide Number Placeholder 3"/>
          <p:cNvSpPr>
            <a:spLocks noGrp="1"/>
          </p:cNvSpPr>
          <p:nvPr>
            <p:ph type="sldNum" sz="quarter" idx="16"/>
          </p:nvPr>
        </p:nvSpPr>
        <p:spPr/>
        <p:txBody>
          <a:bodyPr/>
          <a:lstStyle/>
          <a:p>
            <a:fld id="{4E30B200-BD54-46F7-A056-C385C5DB71A2}" type="slidenum">
              <a:rPr lang="pt-BR" smtClean="0"/>
              <a:pPr/>
              <a:t>48</a:t>
            </a:fld>
            <a:endParaRPr lang="pt-BR" dirty="0"/>
          </a:p>
        </p:txBody>
      </p:sp>
      <p:sp>
        <p:nvSpPr>
          <p:cNvPr id="5" name="Title 4"/>
          <p:cNvSpPr>
            <a:spLocks noGrp="1"/>
          </p:cNvSpPr>
          <p:nvPr>
            <p:ph type="title"/>
          </p:nvPr>
        </p:nvSpPr>
        <p:spPr/>
        <p:txBody>
          <a:bodyPr>
            <a:normAutofit/>
          </a:bodyPr>
          <a:lstStyle/>
          <a:p>
            <a:r>
              <a:rPr lang="pt-BR" dirty="0" smtClean="0"/>
              <a:t>Evolução de Lara </a:t>
            </a:r>
            <a:r>
              <a:rPr lang="pt-BR" dirty="0" err="1" smtClean="0"/>
              <a:t>Croft</a:t>
            </a:r>
            <a:endParaRPr lang="pt-BR" dirty="0"/>
          </a:p>
        </p:txBody>
      </p:sp>
      <p:pic>
        <p:nvPicPr>
          <p:cNvPr id="7170" name="Picture 2" descr="http://orig07.deviantart.net/e536/f/2013/009/9/6/the_evolution_by_pedro_croft-d5qxi0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147" y="1702314"/>
            <a:ext cx="7650326" cy="33055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613047" y="5863739"/>
            <a:ext cx="2468946" cy="200055"/>
          </a:xfrm>
          <a:prstGeom prst="rect">
            <a:avLst/>
          </a:prstGeom>
          <a:noFill/>
        </p:spPr>
        <p:txBody>
          <a:bodyPr wrap="none" rtlCol="0">
            <a:spAutoFit/>
          </a:bodyPr>
          <a:lstStyle/>
          <a:p>
            <a:r>
              <a:rPr lang="pt-BR" sz="700" dirty="0"/>
              <a:t>http://unrealitymag.com/video-games/evolution-of-the-croft/</a:t>
            </a:r>
          </a:p>
        </p:txBody>
      </p:sp>
      <p:pic>
        <p:nvPicPr>
          <p:cNvPr id="7174" name="Picture 6" descr="https://upload.wikimedia.org/wikipedia/en/2/29/Rise_of_the_Tomb_Rai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179" y="1054156"/>
            <a:ext cx="4356623" cy="48358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06147" y="4953270"/>
            <a:ext cx="1018227" cy="584775"/>
          </a:xfrm>
          <a:prstGeom prst="rect">
            <a:avLst/>
          </a:prstGeom>
          <a:noFill/>
        </p:spPr>
        <p:txBody>
          <a:bodyPr wrap="none" rtlCol="0">
            <a:spAutoFit/>
          </a:bodyPr>
          <a:lstStyle/>
          <a:p>
            <a:r>
              <a:rPr lang="pt-BR" sz="3200" b="1" dirty="0" smtClean="0"/>
              <a:t>1996</a:t>
            </a:r>
            <a:endParaRPr lang="pt-BR" sz="3200" b="1" dirty="0"/>
          </a:p>
        </p:txBody>
      </p:sp>
      <p:sp>
        <p:nvSpPr>
          <p:cNvPr id="15" name="TextBox 14"/>
          <p:cNvSpPr txBox="1"/>
          <p:nvPr/>
        </p:nvSpPr>
        <p:spPr>
          <a:xfrm>
            <a:off x="7238246" y="5007856"/>
            <a:ext cx="1018227" cy="584775"/>
          </a:xfrm>
          <a:prstGeom prst="rect">
            <a:avLst/>
          </a:prstGeom>
          <a:noFill/>
        </p:spPr>
        <p:txBody>
          <a:bodyPr wrap="none" rtlCol="0">
            <a:spAutoFit/>
          </a:bodyPr>
          <a:lstStyle/>
          <a:p>
            <a:r>
              <a:rPr lang="pt-BR" sz="3200" b="1" dirty="0" smtClean="0"/>
              <a:t>2013</a:t>
            </a:r>
            <a:endParaRPr lang="pt-BR" sz="3200" b="1" dirty="0"/>
          </a:p>
        </p:txBody>
      </p:sp>
    </p:spTree>
    <p:extLst>
      <p:ext uri="{BB962C8B-B14F-4D97-AF65-F5344CB8AC3E}">
        <p14:creationId xmlns:p14="http://schemas.microsoft.com/office/powerpoint/2010/main" val="296164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Mulheres na Indústria</a:t>
            </a:r>
            <a:endParaRPr lang="pt-BR" dirty="0"/>
          </a:p>
        </p:txBody>
      </p:sp>
      <p:sp>
        <p:nvSpPr>
          <p:cNvPr id="2" name="Date Placeholder 1"/>
          <p:cNvSpPr>
            <a:spLocks noGrp="1"/>
          </p:cNvSpPr>
          <p:nvPr>
            <p:ph type="dt" sz="half" idx="10"/>
          </p:nvPr>
        </p:nvSpPr>
        <p:spPr/>
        <p:txBody>
          <a:bodyPr/>
          <a:lstStyle/>
          <a:p>
            <a:r>
              <a:rPr lang="pt-BR" smtClean="0"/>
              <a:t>xexeo@cos.ufrj.br</a:t>
            </a:r>
            <a:endParaRPr lang="pt-BR" dirty="0"/>
          </a:p>
        </p:txBody>
      </p:sp>
      <p:sp>
        <p:nvSpPr>
          <p:cNvPr id="3" name="Footer Placeholder 2"/>
          <p:cNvSpPr>
            <a:spLocks noGrp="1"/>
          </p:cNvSpPr>
          <p:nvPr>
            <p:ph type="ftr" sz="quarter" idx="11"/>
          </p:nvPr>
        </p:nvSpPr>
        <p:spPr/>
        <p:txBody>
          <a:bodyPr/>
          <a:lstStyle/>
          <a:p>
            <a:r>
              <a:rPr lang="en-US" smtClean="0"/>
              <a:t>Jogos e Gênero</a:t>
            </a:r>
            <a:endParaRPr lang="en-US" dirty="0"/>
          </a:p>
        </p:txBody>
      </p:sp>
      <p:sp>
        <p:nvSpPr>
          <p:cNvPr id="4" name="Slide Number Placeholder 3"/>
          <p:cNvSpPr>
            <a:spLocks noGrp="1"/>
          </p:cNvSpPr>
          <p:nvPr>
            <p:ph type="sldNum" sz="quarter" idx="12"/>
          </p:nvPr>
        </p:nvSpPr>
        <p:spPr/>
        <p:txBody>
          <a:bodyPr/>
          <a:lstStyle/>
          <a:p>
            <a:fld id="{4E30B200-BD54-46F7-A056-C385C5DB71A2}" type="slidenum">
              <a:rPr lang="pt-BR" smtClean="0"/>
              <a:pPr/>
              <a:t>49</a:t>
            </a:fld>
            <a:endParaRPr lang="pt-BR" dirty="0"/>
          </a:p>
        </p:txBody>
      </p:sp>
      <p:sp>
        <p:nvSpPr>
          <p:cNvPr id="7" name="Content Placeholder 6"/>
          <p:cNvSpPr>
            <a:spLocks noGrp="1"/>
          </p:cNvSpPr>
          <p:nvPr>
            <p:ph sz="quarter" idx="13"/>
          </p:nvPr>
        </p:nvSpPr>
        <p:spPr/>
        <p:txBody>
          <a:bodyPr/>
          <a:lstStyle/>
          <a:p>
            <a:r>
              <a:rPr lang="pt-BR" dirty="0" smtClean="0"/>
              <a:t>Trazer mulheres para as funções onde encontramos menos mulheres</a:t>
            </a:r>
          </a:p>
          <a:p>
            <a:r>
              <a:rPr lang="pt-BR" dirty="0" smtClean="0"/>
              <a:t>Ouvir mulheres sobre seu jogo</a:t>
            </a:r>
            <a:endParaRPr lang="pt-BR" dirty="0"/>
          </a:p>
        </p:txBody>
      </p:sp>
    </p:spTree>
    <p:extLst>
      <p:ext uri="{BB962C8B-B14F-4D97-AF65-F5344CB8AC3E}">
        <p14:creationId xmlns:p14="http://schemas.microsoft.com/office/powerpoint/2010/main" val="1866225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8623" y="537881"/>
            <a:ext cx="6912423" cy="5179583"/>
          </a:xfrm>
          <a:prstGeom prst="rect">
            <a:avLst/>
          </a:prstGeom>
        </p:spPr>
      </p:pic>
      <p:sp>
        <p:nvSpPr>
          <p:cNvPr id="5" name="Date Placeholder 4"/>
          <p:cNvSpPr>
            <a:spLocks noGrp="1"/>
          </p:cNvSpPr>
          <p:nvPr>
            <p:ph type="dt" sz="half" idx="10"/>
          </p:nvPr>
        </p:nvSpPr>
        <p:spPr>
          <a:xfrm>
            <a:off x="47363" y="6204855"/>
            <a:ext cx="1188000" cy="288000"/>
          </a:xfrm>
        </p:spPr>
        <p:txBody>
          <a:bodyPr/>
          <a:lstStyle/>
          <a:p>
            <a:r>
              <a:rPr lang="pt-BR" smtClean="0"/>
              <a:t>xexeo@cos.ufrj.br</a:t>
            </a:r>
            <a:endParaRPr lang="pt-BR" dirty="0"/>
          </a:p>
        </p:txBody>
      </p:sp>
      <p:sp>
        <p:nvSpPr>
          <p:cNvPr id="6" name="Footer Placeholder 5"/>
          <p:cNvSpPr>
            <a:spLocks noGrp="1"/>
          </p:cNvSpPr>
          <p:nvPr>
            <p:ph type="ftr" sz="quarter" idx="11"/>
          </p:nvPr>
        </p:nvSpPr>
        <p:spPr>
          <a:xfrm>
            <a:off x="3212044" y="6208133"/>
            <a:ext cx="2648894" cy="288000"/>
          </a:xfrm>
        </p:spPr>
        <p:txBody>
          <a:bodyPr/>
          <a:lstStyle/>
          <a:p>
            <a:r>
              <a:rPr lang="en-US" smtClean="0"/>
              <a:t>Jogos e Gênero</a:t>
            </a:r>
            <a:endParaRPr lang="en-US" dirty="0"/>
          </a:p>
        </p:txBody>
      </p:sp>
      <p:sp>
        <p:nvSpPr>
          <p:cNvPr id="7" name="Slide Number Placeholder 6"/>
          <p:cNvSpPr>
            <a:spLocks noGrp="1"/>
          </p:cNvSpPr>
          <p:nvPr>
            <p:ph type="sldNum" sz="quarter" idx="12"/>
          </p:nvPr>
        </p:nvSpPr>
        <p:spPr>
          <a:xfrm>
            <a:off x="7906571" y="6226863"/>
            <a:ext cx="1188000" cy="288000"/>
          </a:xfrm>
        </p:spPr>
        <p:txBody>
          <a:bodyPr/>
          <a:lstStyle/>
          <a:p>
            <a:fld id="{4E30B200-BD54-46F7-A056-C385C5DB71A2}" type="slidenum">
              <a:rPr lang="pt-BR" smtClean="0"/>
              <a:pPr/>
              <a:t>5</a:t>
            </a:fld>
            <a:endParaRPr lang="pt-BR" dirty="0"/>
          </a:p>
        </p:txBody>
      </p:sp>
      <p:pic>
        <p:nvPicPr>
          <p:cNvPr id="8" name="Picture 2" descr="Goog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5323" y="5252904"/>
            <a:ext cx="2182495" cy="73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5709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Dicas para Alcançar Mais Meninas</a:t>
            </a:r>
            <a:endParaRPr lang="pt-BR" dirty="0"/>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50</a:t>
            </a:fld>
            <a:endParaRPr lang="pt-BR" dirty="0"/>
          </a:p>
        </p:txBody>
      </p:sp>
      <p:sp>
        <p:nvSpPr>
          <p:cNvPr id="6" name="Content Placeholder 5"/>
          <p:cNvSpPr>
            <a:spLocks noGrp="1"/>
          </p:cNvSpPr>
          <p:nvPr>
            <p:ph sz="quarter" idx="13"/>
          </p:nvPr>
        </p:nvSpPr>
        <p:spPr/>
        <p:txBody>
          <a:bodyPr>
            <a:normAutofit fontScale="85000" lnSpcReduction="10000"/>
          </a:bodyPr>
          <a:lstStyle/>
          <a:p>
            <a:r>
              <a:rPr lang="pt-BR" dirty="0" smtClean="0"/>
              <a:t>Criar personagens que ambos os gêneros gostem</a:t>
            </a:r>
          </a:p>
          <a:p>
            <a:r>
              <a:rPr lang="pt-BR" dirty="0" smtClean="0"/>
              <a:t>Evitar estereótipos e mitos sobre homens e mulheres</a:t>
            </a:r>
          </a:p>
          <a:p>
            <a:r>
              <a:rPr lang="pt-BR" dirty="0" smtClean="0"/>
              <a:t>Criar produtos e estratégias de marketing que coloquem mulheres como modelo</a:t>
            </a:r>
          </a:p>
          <a:p>
            <a:r>
              <a:rPr lang="pt-BR" dirty="0" smtClean="0"/>
              <a:t>Façam meninas testar os produtos e </a:t>
            </a:r>
            <a:r>
              <a:rPr lang="pt-BR" dirty="0" err="1" smtClean="0"/>
              <a:t>ofecer</a:t>
            </a:r>
            <a:r>
              <a:rPr lang="pt-BR" dirty="0" smtClean="0"/>
              <a:t> opiniões sobre todos os aspectos</a:t>
            </a:r>
          </a:p>
          <a:p>
            <a:r>
              <a:rPr lang="pt-BR" dirty="0" smtClean="0"/>
              <a:t>Projete questões de feedback e considere respostas que são </a:t>
            </a:r>
            <a:r>
              <a:rPr lang="pt-BR" dirty="0" err="1" smtClean="0"/>
              <a:t>culturamente</a:t>
            </a:r>
            <a:r>
              <a:rPr lang="pt-BR" dirty="0" smtClean="0"/>
              <a:t> reforçada (rosa para mulheres)</a:t>
            </a:r>
          </a:p>
          <a:p>
            <a:r>
              <a:rPr lang="pt-BR" dirty="0" smtClean="0"/>
              <a:t>Mostra mulheres/meninas participando e se divertindo com o uso de tecnologia na propaganda e produto</a:t>
            </a:r>
          </a:p>
          <a:p>
            <a:endParaRPr lang="pt-BR" dirty="0" smtClean="0"/>
          </a:p>
          <a:p>
            <a:endParaRPr lang="pt-BR" dirty="0"/>
          </a:p>
        </p:txBody>
      </p:sp>
      <p:sp>
        <p:nvSpPr>
          <p:cNvPr id="7" name="TextBox 6"/>
          <p:cNvSpPr txBox="1"/>
          <p:nvPr/>
        </p:nvSpPr>
        <p:spPr>
          <a:xfrm>
            <a:off x="5346357" y="818214"/>
            <a:ext cx="3610604" cy="369332"/>
          </a:xfrm>
          <a:prstGeom prst="rect">
            <a:avLst/>
          </a:prstGeom>
          <a:noFill/>
        </p:spPr>
        <p:txBody>
          <a:bodyPr wrap="none" rtlCol="0">
            <a:spAutoFit/>
          </a:bodyPr>
          <a:lstStyle/>
          <a:p>
            <a:r>
              <a:rPr lang="pt-BR" dirty="0" err="1"/>
              <a:t>Janese</a:t>
            </a:r>
            <a:r>
              <a:rPr lang="pt-BR" dirty="0"/>
              <a:t> </a:t>
            </a:r>
            <a:r>
              <a:rPr lang="pt-BR" dirty="0" err="1" smtClean="0"/>
              <a:t>Swanson</a:t>
            </a:r>
            <a:r>
              <a:rPr lang="pt-BR" dirty="0" smtClean="0"/>
              <a:t> (Carmen San Diego)</a:t>
            </a:r>
            <a:endParaRPr lang="pt-BR" dirty="0"/>
          </a:p>
        </p:txBody>
      </p:sp>
      <p:pic>
        <p:nvPicPr>
          <p:cNvPr id="6146" name="Picture 2" descr="http://vignette1.wikia.nocookie.net/villains/images/f/f8/Carmen-sandiego.jpg/revision/latest?cb=200905061615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668" y="1246117"/>
            <a:ext cx="4721226" cy="447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Um chamado para os homens</a:t>
            </a:r>
            <a:endParaRPr lang="pt-BR" dirty="0"/>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51</a:t>
            </a:fld>
            <a:endParaRPr lang="pt-BR" dirty="0"/>
          </a:p>
        </p:txBody>
      </p:sp>
      <p:sp>
        <p:nvSpPr>
          <p:cNvPr id="6" name="Content Placeholder 5"/>
          <p:cNvSpPr>
            <a:spLocks noGrp="1"/>
          </p:cNvSpPr>
          <p:nvPr>
            <p:ph sz="quarter" idx="13"/>
          </p:nvPr>
        </p:nvSpPr>
        <p:spPr/>
        <p:txBody>
          <a:bodyPr>
            <a:normAutofit fontScale="77500" lnSpcReduction="20000"/>
          </a:bodyPr>
          <a:lstStyle/>
          <a:p>
            <a:r>
              <a:rPr lang="pt-BR" dirty="0" smtClean="0"/>
              <a:t>Combata os estereótipos</a:t>
            </a:r>
          </a:p>
          <a:p>
            <a:r>
              <a:rPr lang="pt-BR" dirty="0" smtClean="0"/>
              <a:t>Apoie as mulheres que jogam</a:t>
            </a:r>
          </a:p>
          <a:p>
            <a:pPr lvl="1"/>
            <a:r>
              <a:rPr lang="pt-BR" dirty="0" smtClean="0"/>
              <a:t>Não admita que seus amigos e </a:t>
            </a:r>
            <a:r>
              <a:rPr lang="pt-BR" dirty="0" err="1" smtClean="0"/>
              <a:t>co-jogadores</a:t>
            </a:r>
            <a:r>
              <a:rPr lang="pt-BR" dirty="0" smtClean="0"/>
              <a:t> assediem, humilhem e perturbem as mulheres que jogam</a:t>
            </a:r>
          </a:p>
          <a:p>
            <a:pPr lvl="1"/>
            <a:r>
              <a:rPr lang="pt-BR" dirty="0" smtClean="0"/>
              <a:t>Não deixe passar</a:t>
            </a:r>
          </a:p>
          <a:p>
            <a:r>
              <a:rPr lang="pt-BR" dirty="0" smtClean="0"/>
              <a:t>Mantenha um ambiente de trabalho igualitário</a:t>
            </a:r>
          </a:p>
          <a:p>
            <a:pPr lvl="1"/>
            <a:r>
              <a:rPr lang="pt-BR" dirty="0" smtClean="0"/>
              <a:t>Preste atenção ao gênero</a:t>
            </a:r>
          </a:p>
          <a:p>
            <a:pPr lvl="1"/>
            <a:r>
              <a:rPr lang="pt-BR" dirty="0" smtClean="0"/>
              <a:t>Perceba como mulheres diferentes reagem de formas diferentes</a:t>
            </a:r>
          </a:p>
          <a:p>
            <a:pPr lvl="1"/>
            <a:r>
              <a:rPr lang="pt-BR" dirty="0" smtClean="0"/>
              <a:t>Chame atenção as injustiças</a:t>
            </a:r>
          </a:p>
          <a:p>
            <a:pPr lvl="1"/>
            <a:r>
              <a:rPr lang="pt-BR" dirty="0" smtClean="0"/>
              <a:t>Escute as mulheres</a:t>
            </a:r>
          </a:p>
          <a:p>
            <a:pPr lvl="1"/>
            <a:r>
              <a:rPr lang="pt-BR" dirty="0" smtClean="0"/>
              <a:t>Seja um advogado</a:t>
            </a:r>
          </a:p>
          <a:p>
            <a:pPr lvl="1"/>
            <a:r>
              <a:rPr lang="pt-BR" dirty="0" smtClean="0"/>
              <a:t>Recrute mulheres</a:t>
            </a:r>
          </a:p>
          <a:p>
            <a:pPr lvl="1"/>
            <a:r>
              <a:rPr lang="pt-BR" dirty="0" smtClean="0"/>
              <a:t>Promova mulheres</a:t>
            </a:r>
          </a:p>
          <a:p>
            <a:pPr lvl="1"/>
            <a:r>
              <a:rPr lang="pt-BR" dirty="0" smtClean="0"/>
              <a:t>Divida as tarefas “de casa” do trabalho</a:t>
            </a:r>
          </a:p>
        </p:txBody>
      </p:sp>
    </p:spTree>
    <p:extLst>
      <p:ext uri="{BB962C8B-B14F-4D97-AF65-F5344CB8AC3E}">
        <p14:creationId xmlns:p14="http://schemas.microsoft.com/office/powerpoint/2010/main" val="11437634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normAutofit fontScale="90000"/>
          </a:bodyPr>
          <a:lstStyle/>
          <a:p>
            <a:r>
              <a:rPr lang="pt-BR" dirty="0" smtClean="0"/>
              <a:t>Não é o fim...</a:t>
            </a:r>
            <a:br>
              <a:rPr lang="pt-BR" dirty="0" smtClean="0"/>
            </a:br>
            <a:r>
              <a:rPr lang="pt-BR" dirty="0" smtClean="0"/>
              <a:t>É só o começo</a:t>
            </a:r>
            <a:endParaRPr lang="pt-BR" dirty="0"/>
          </a:p>
        </p:txBody>
      </p:sp>
      <p:sp>
        <p:nvSpPr>
          <p:cNvPr id="7" name="Subtitle 6"/>
          <p:cNvSpPr>
            <a:spLocks noGrp="1"/>
          </p:cNvSpPr>
          <p:nvPr>
            <p:ph type="subTitle" sz="quarter" idx="1"/>
          </p:nvPr>
        </p:nvSpPr>
        <p:spPr/>
        <p:txBody>
          <a:bodyPr/>
          <a:lstStyle/>
          <a:p>
            <a:endParaRPr lang="pt-BR"/>
          </a:p>
        </p:txBody>
      </p:sp>
      <p:sp>
        <p:nvSpPr>
          <p:cNvPr id="3" name="Date Placeholder 2"/>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5" name="Slide Number Placeholder 4"/>
          <p:cNvSpPr>
            <a:spLocks noGrp="1"/>
          </p:cNvSpPr>
          <p:nvPr>
            <p:ph type="sldNum" sz="quarter" idx="12"/>
          </p:nvPr>
        </p:nvSpPr>
        <p:spPr/>
        <p:txBody>
          <a:bodyPr/>
          <a:lstStyle/>
          <a:p>
            <a:fld id="{4E30B200-BD54-46F7-A056-C385C5DB71A2}" type="slidenum">
              <a:rPr lang="pt-BR" smtClean="0"/>
              <a:pPr/>
              <a:t>52</a:t>
            </a:fld>
            <a:endParaRPr lang="pt-BR" dirty="0"/>
          </a:p>
        </p:txBody>
      </p:sp>
    </p:spTree>
    <p:extLst>
      <p:ext uri="{BB962C8B-B14F-4D97-AF65-F5344CB8AC3E}">
        <p14:creationId xmlns:p14="http://schemas.microsoft.com/office/powerpoint/2010/main" val="3193285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363" y="6204855"/>
            <a:ext cx="1188000" cy="288000"/>
          </a:xfrm>
        </p:spPr>
        <p:txBody>
          <a:bodyPr/>
          <a:lstStyle/>
          <a:p>
            <a:r>
              <a:rPr lang="pt-BR" smtClean="0"/>
              <a:t>xexeo@cos.ufrj.br</a:t>
            </a:r>
            <a:endParaRPr lang="pt-BR" dirty="0"/>
          </a:p>
        </p:txBody>
      </p:sp>
      <p:sp>
        <p:nvSpPr>
          <p:cNvPr id="3" name="Slide Number Placeholder 2"/>
          <p:cNvSpPr>
            <a:spLocks noGrp="1"/>
          </p:cNvSpPr>
          <p:nvPr>
            <p:ph type="sldNum" sz="quarter" idx="12"/>
          </p:nvPr>
        </p:nvSpPr>
        <p:spPr>
          <a:xfrm>
            <a:off x="7906571" y="6226863"/>
            <a:ext cx="1188000" cy="288000"/>
          </a:xfrm>
        </p:spPr>
        <p:txBody>
          <a:bodyPr/>
          <a:lstStyle/>
          <a:p>
            <a:fld id="{4E30B200-BD54-46F7-A056-C385C5DB71A2}" type="slidenum">
              <a:rPr lang="pt-BR" smtClean="0"/>
              <a:pPr/>
              <a:t>6</a:t>
            </a:fld>
            <a:endParaRPr lang="pt-BR" dirty="0"/>
          </a:p>
        </p:txBody>
      </p:sp>
      <p:sp>
        <p:nvSpPr>
          <p:cNvPr id="4" name="Footer Placeholder 3"/>
          <p:cNvSpPr>
            <a:spLocks noGrp="1"/>
          </p:cNvSpPr>
          <p:nvPr>
            <p:ph type="ftr" sz="quarter" idx="11"/>
          </p:nvPr>
        </p:nvSpPr>
        <p:spPr>
          <a:xfrm>
            <a:off x="3212044" y="6208133"/>
            <a:ext cx="2648894" cy="288000"/>
          </a:xfrm>
        </p:spPr>
        <p:txBody>
          <a:bodyPr/>
          <a:lstStyle/>
          <a:p>
            <a:r>
              <a:rPr lang="en-US" smtClean="0"/>
              <a:t>Jogos e Gênero</a:t>
            </a:r>
            <a:endParaRPr lang="en-US" dirty="0"/>
          </a:p>
        </p:txBody>
      </p:sp>
      <p:pic>
        <p:nvPicPr>
          <p:cNvPr id="4098" name="Picture 2" descr="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62" y="412377"/>
            <a:ext cx="7887789" cy="52622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oog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5323" y="5252904"/>
            <a:ext cx="2182495" cy="73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010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363" y="6204855"/>
            <a:ext cx="1188000" cy="288000"/>
          </a:xfrm>
        </p:spPr>
        <p:txBody>
          <a:bodyPr/>
          <a:lstStyle/>
          <a:p>
            <a:r>
              <a:rPr lang="pt-BR" smtClean="0"/>
              <a:t>xexeo@cos.ufrj.br</a:t>
            </a:r>
            <a:endParaRPr lang="pt-BR" dirty="0"/>
          </a:p>
        </p:txBody>
      </p:sp>
      <p:sp>
        <p:nvSpPr>
          <p:cNvPr id="3" name="Slide Number Placeholder 2"/>
          <p:cNvSpPr>
            <a:spLocks noGrp="1"/>
          </p:cNvSpPr>
          <p:nvPr>
            <p:ph type="sldNum" sz="quarter" idx="12"/>
          </p:nvPr>
        </p:nvSpPr>
        <p:spPr>
          <a:xfrm>
            <a:off x="7906571" y="6226863"/>
            <a:ext cx="1188000" cy="288000"/>
          </a:xfrm>
        </p:spPr>
        <p:txBody>
          <a:bodyPr/>
          <a:lstStyle/>
          <a:p>
            <a:fld id="{4E30B200-BD54-46F7-A056-C385C5DB71A2}" type="slidenum">
              <a:rPr lang="pt-BR" smtClean="0"/>
              <a:pPr/>
              <a:t>7</a:t>
            </a:fld>
            <a:endParaRPr lang="pt-BR" dirty="0"/>
          </a:p>
        </p:txBody>
      </p:sp>
      <p:sp>
        <p:nvSpPr>
          <p:cNvPr id="4" name="Footer Placeholder 3"/>
          <p:cNvSpPr>
            <a:spLocks noGrp="1"/>
          </p:cNvSpPr>
          <p:nvPr>
            <p:ph type="ftr" sz="quarter" idx="11"/>
          </p:nvPr>
        </p:nvSpPr>
        <p:spPr>
          <a:xfrm>
            <a:off x="3212044" y="6208133"/>
            <a:ext cx="2648894" cy="288000"/>
          </a:xfrm>
        </p:spPr>
        <p:txBody>
          <a:bodyPr/>
          <a:lstStyle/>
          <a:p>
            <a:r>
              <a:rPr lang="en-US" smtClean="0"/>
              <a:t>Jogos e Gênero</a:t>
            </a:r>
            <a:endParaRPr lang="en-US" dirty="0"/>
          </a:p>
        </p:txBody>
      </p:sp>
      <p:pic>
        <p:nvPicPr>
          <p:cNvPr id="5" name="Picture 4"/>
          <p:cNvPicPr>
            <a:picLocks noChangeAspect="1"/>
          </p:cNvPicPr>
          <p:nvPr/>
        </p:nvPicPr>
        <p:blipFill>
          <a:blip r:embed="rId2"/>
          <a:stretch>
            <a:fillRect/>
          </a:stretch>
        </p:blipFill>
        <p:spPr>
          <a:xfrm>
            <a:off x="847551" y="786933"/>
            <a:ext cx="7509498" cy="4260196"/>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5188" y="207932"/>
            <a:ext cx="2134991" cy="1938394"/>
          </a:xfrm>
          <a:prstGeom prst="rect">
            <a:avLst/>
          </a:prstGeom>
        </p:spPr>
      </p:pic>
      <p:pic>
        <p:nvPicPr>
          <p:cNvPr id="7" name="Picture 2" descr="Goog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5323" y="5252904"/>
            <a:ext cx="2182495" cy="73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5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3" name="Slide Number Placeholder 2"/>
          <p:cNvSpPr>
            <a:spLocks noGrp="1"/>
          </p:cNvSpPr>
          <p:nvPr>
            <p:ph type="sldNum" sz="quarter" idx="12"/>
          </p:nvPr>
        </p:nvSpPr>
        <p:spPr/>
        <p:txBody>
          <a:bodyPr/>
          <a:lstStyle/>
          <a:p>
            <a:fld id="{4E30B200-BD54-46F7-A056-C385C5DB71A2}" type="slidenum">
              <a:rPr lang="pt-BR" smtClean="0"/>
              <a:pPr/>
              <a:t>8</a:t>
            </a:fld>
            <a:endParaRPr lang="pt-BR" dirty="0"/>
          </a:p>
        </p:txBody>
      </p:sp>
      <p:pic>
        <p:nvPicPr>
          <p:cNvPr id="2050" name="Picture 2" descr="https://encrypted-tbn2.gstatic.com/images?q=tbn:ANd9GcSec3h8uSn4Vvtrr8S3wwyyteN_0TiCFyrXCeIebSFq6jG9OSkDY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63" y="673138"/>
            <a:ext cx="2879923" cy="18422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4636583" y="673138"/>
            <a:ext cx="3269988" cy="1842247"/>
          </a:xfrm>
          <a:prstGeom prst="rect">
            <a:avLst/>
          </a:prstGeom>
        </p:spPr>
      </p:pic>
      <p:pic>
        <p:nvPicPr>
          <p:cNvPr id="2052" name="Picture 4" descr="http://brainberries.co/wp-content/uploads/2015/07/The-Prettiest-Gamer-Girl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4612" y="2942043"/>
            <a:ext cx="4326188" cy="24334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21513" y="5432850"/>
            <a:ext cx="5068247" cy="369332"/>
          </a:xfrm>
          <a:prstGeom prst="rect">
            <a:avLst/>
          </a:prstGeom>
          <a:noFill/>
        </p:spPr>
        <p:txBody>
          <a:bodyPr wrap="none" rtlCol="0">
            <a:spAutoFit/>
          </a:bodyPr>
          <a:lstStyle/>
          <a:p>
            <a:r>
              <a:rPr lang="pt-BR" dirty="0"/>
              <a:t>http://brainberries.co/people/prettiest-gamer-girls/</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7302" y="3004920"/>
            <a:ext cx="2134991" cy="1938394"/>
          </a:xfrm>
          <a:prstGeom prst="rect">
            <a:avLst/>
          </a:prstGeom>
        </p:spPr>
      </p:pic>
      <p:pic>
        <p:nvPicPr>
          <p:cNvPr id="13" name="Picture 2" descr="Goog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5323" y="5252904"/>
            <a:ext cx="2182495" cy="73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9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normAutofit fontScale="90000"/>
          </a:bodyPr>
          <a:lstStyle/>
          <a:p>
            <a:r>
              <a:rPr lang="pt-BR" smtClean="0"/>
              <a:t>Esse estereótipo é verdadeiro?</a:t>
            </a:r>
            <a:endParaRPr lang="pt-BR" dirty="0"/>
          </a:p>
        </p:txBody>
      </p:sp>
      <p:sp>
        <p:nvSpPr>
          <p:cNvPr id="11" name="Subtitle 10"/>
          <p:cNvSpPr>
            <a:spLocks noGrp="1"/>
          </p:cNvSpPr>
          <p:nvPr>
            <p:ph type="subTitle" sz="quarter" idx="1"/>
          </p:nvPr>
        </p:nvSpPr>
        <p:spPr/>
        <p:txBody>
          <a:bodyPr/>
          <a:lstStyle/>
          <a:p>
            <a:endParaRPr lang="pt-BR"/>
          </a:p>
        </p:txBody>
      </p:sp>
      <p:sp>
        <p:nvSpPr>
          <p:cNvPr id="2" name="Date Placeholder 1"/>
          <p:cNvSpPr>
            <a:spLocks noGrp="1"/>
          </p:cNvSpPr>
          <p:nvPr>
            <p:ph type="dt" sz="half" idx="10"/>
          </p:nvPr>
        </p:nvSpPr>
        <p:spPr/>
        <p:txBody>
          <a:bodyPr/>
          <a:lstStyle/>
          <a:p>
            <a:r>
              <a:rPr lang="pt-BR" smtClean="0"/>
              <a:t>xexeo@cos.ufrj.br</a:t>
            </a:r>
            <a:endParaRPr lang="pt-BR" dirty="0"/>
          </a:p>
        </p:txBody>
      </p:sp>
      <p:sp>
        <p:nvSpPr>
          <p:cNvPr id="4" name="Footer Placeholder 3"/>
          <p:cNvSpPr>
            <a:spLocks noGrp="1"/>
          </p:cNvSpPr>
          <p:nvPr>
            <p:ph type="ftr" sz="quarter" idx="11"/>
          </p:nvPr>
        </p:nvSpPr>
        <p:spPr/>
        <p:txBody>
          <a:bodyPr/>
          <a:lstStyle/>
          <a:p>
            <a:r>
              <a:rPr lang="en-US" smtClean="0"/>
              <a:t>Jogos e Gênero</a:t>
            </a:r>
            <a:endParaRPr lang="en-US" dirty="0"/>
          </a:p>
        </p:txBody>
      </p:sp>
      <p:sp>
        <p:nvSpPr>
          <p:cNvPr id="3" name="Slide Number Placeholder 2"/>
          <p:cNvSpPr>
            <a:spLocks noGrp="1"/>
          </p:cNvSpPr>
          <p:nvPr>
            <p:ph type="sldNum" sz="quarter" idx="12"/>
          </p:nvPr>
        </p:nvSpPr>
        <p:spPr/>
        <p:txBody>
          <a:bodyPr/>
          <a:lstStyle/>
          <a:p>
            <a:fld id="{4E30B200-BD54-46F7-A056-C385C5DB71A2}" type="slidenum">
              <a:rPr lang="pt-BR" smtClean="0"/>
              <a:pPr/>
              <a:t>9</a:t>
            </a:fld>
            <a:endParaRPr lang="pt-BR" dirty="0"/>
          </a:p>
        </p:txBody>
      </p:sp>
    </p:spTree>
    <p:extLst>
      <p:ext uri="{BB962C8B-B14F-4D97-AF65-F5344CB8AC3E}">
        <p14:creationId xmlns:p14="http://schemas.microsoft.com/office/powerpoint/2010/main" val="1072257323"/>
      </p:ext>
    </p:extLst>
  </p:cSld>
  <p:clrMapOvr>
    <a:masterClrMapping/>
  </p:clrMapOvr>
  <p:timing>
    <p:tnLst>
      <p:par>
        <p:cTn id="1" dur="indefinite" restart="never" nodeType="tmRoot"/>
      </p:par>
    </p:tnLst>
  </p:timing>
</p:sld>
</file>

<file path=ppt/theme/theme1.xml><?xml version="1.0" encoding="utf-8"?>
<a:theme xmlns:a="http://schemas.openxmlformats.org/drawingml/2006/main" name="ApresentacaoLudesXexe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719A"/>
        </a:solidFill>
      </a:spPr>
      <a:bodyPr rtlCol="0" anchor="ctr">
        <a:spAutoFit/>
      </a:bodyPr>
      <a:lstStyle>
        <a:defPPr algn="ctr">
          <a:defRP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defPPr>
      </a:lstStyle>
      <a:style>
        <a:lnRef idx="1">
          <a:schemeClr val="accent6"/>
        </a:lnRef>
        <a:fillRef idx="3">
          <a:schemeClr val="accent6"/>
        </a:fillRef>
        <a:effectRef idx="2">
          <a:schemeClr val="accent6"/>
        </a:effectRef>
        <a:fontRef idx="minor">
          <a:schemeClr val="lt1"/>
        </a:fontRef>
      </a:style>
    </a:spDef>
  </a:objectDefaults>
  <a:extraClrSchemeLst/>
  <a:extLst>
    <a:ext uri="{05A4C25C-085E-4340-85A3-A5531E510DB2}">
      <thm15:themeFamily xmlns:thm15="http://schemas.microsoft.com/office/thememl/2012/main" name="Template Ludes.potx" id="{D177CF53-37A2-444A-8374-CB38D28791ED}" vid="{6F951BA9-E228-46F0-B9C5-0407246D45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Ludes</Template>
  <TotalTime>718</TotalTime>
  <Words>1678</Words>
  <Application>Microsoft Office PowerPoint</Application>
  <PresentationFormat>On-screen Show (4:3)</PresentationFormat>
  <Paragraphs>344</Paragraphs>
  <Slides>52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Tahoma</vt:lpstr>
      <vt:lpstr>Wingdings</vt:lpstr>
      <vt:lpstr>ApresentacaoLudesXexeo</vt:lpstr>
      <vt:lpstr>Jogos e Gênero</vt:lpstr>
      <vt:lpstr>Pense “gamer”</vt:lpstr>
      <vt:lpstr>PowerPoint Presentation</vt:lpstr>
      <vt:lpstr>PowerPoint Presentation</vt:lpstr>
      <vt:lpstr>PowerPoint Presentation</vt:lpstr>
      <vt:lpstr>PowerPoint Presentation</vt:lpstr>
      <vt:lpstr>PowerPoint Presentation</vt:lpstr>
      <vt:lpstr>PowerPoint Presentation</vt:lpstr>
      <vt:lpstr>Esse estereótipo é verdadeiro?</vt:lpstr>
      <vt:lpstr>Mulheres jogam!</vt:lpstr>
      <vt:lpstr>Mulheres no Brasil jogam!</vt:lpstr>
      <vt:lpstr>Não se Acham Gamers</vt:lpstr>
      <vt:lpstr>O que está acontecendo?</vt:lpstr>
      <vt:lpstr>A Indústria de jogos ainda é dominada pelos estereótipos</vt:lpstr>
      <vt:lpstr>Estereótipos?</vt:lpstr>
      <vt:lpstr>Domínio Masculino nas Narrativas</vt:lpstr>
      <vt:lpstr>A sociedade reforça esses estereótipos </vt:lpstr>
      <vt:lpstr>Mercado de Trabalho de Jogos</vt:lpstr>
      <vt:lpstr>Existem Diferenças de Gênero entre Jogadores?</vt:lpstr>
      <vt:lpstr>Gender Differences in Online Gaming: A  Literature Review </vt:lpstr>
      <vt:lpstr>Conclusão</vt:lpstr>
      <vt:lpstr>Domínio Masculino</vt:lpstr>
      <vt:lpstr>Diferenças</vt:lpstr>
      <vt:lpstr>Similaridades</vt:lpstr>
      <vt:lpstr>Podemos Fazer Jogos Para Mulheres ou Meninas?</vt:lpstr>
      <vt:lpstr>Pink Poison</vt:lpstr>
      <vt:lpstr>PowerPoint Presentation</vt:lpstr>
      <vt:lpstr>Brenda Laurel – Video Games for Girls (Girl Games Movement)</vt:lpstr>
      <vt:lpstr>PowerPoint Presentation</vt:lpstr>
      <vt:lpstr>PowerPoint Presentation</vt:lpstr>
      <vt:lpstr>PowerPoint Presentation</vt:lpstr>
      <vt:lpstr>“See? We told you girls don’t play computer games!”</vt:lpstr>
      <vt:lpstr>Por que aconteceu?</vt:lpstr>
      <vt:lpstr>Mas o mercado ainda está lá!</vt:lpstr>
      <vt:lpstr>Onde Estão as Mulheres (e Meninas)</vt:lpstr>
      <vt:lpstr>Off-line</vt:lpstr>
      <vt:lpstr>Jogando Jogos Casuais</vt:lpstr>
      <vt:lpstr>Jogando Outros Jogos</vt:lpstr>
      <vt:lpstr>Em Outras Plataformas</vt:lpstr>
      <vt:lpstr>O que podemos fazer?</vt:lpstr>
      <vt:lpstr>Parar de Fazer Jogos Assumindo que Apenas Homens Vão Jogar</vt:lpstr>
      <vt:lpstr>Quebre o Ciclo</vt:lpstr>
      <vt:lpstr>Diminuir Barreiras</vt:lpstr>
      <vt:lpstr>Personagens femininos</vt:lpstr>
      <vt:lpstr>Não são só os jogos</vt:lpstr>
      <vt:lpstr>Avatares: Olhe para esportes</vt:lpstr>
      <vt:lpstr>Exemplo...</vt:lpstr>
      <vt:lpstr>Evolução de Lara Croft</vt:lpstr>
      <vt:lpstr>Mulheres na Indústria</vt:lpstr>
      <vt:lpstr>Dicas para Alcançar Mais Meninas</vt:lpstr>
      <vt:lpstr>Um chamado para os homens</vt:lpstr>
      <vt:lpstr>Não é o fim... É só o começo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Iana</dc:creator>
  <cp:lastModifiedBy>Geraldo Xexéo</cp:lastModifiedBy>
  <cp:revision>70</cp:revision>
  <dcterms:created xsi:type="dcterms:W3CDTF">2014-03-25T18:15:29Z</dcterms:created>
  <dcterms:modified xsi:type="dcterms:W3CDTF">2016-07-24T23:22:38Z</dcterms:modified>
</cp:coreProperties>
</file>